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sldIdLst>
    <p:sldId id="257" r:id="rId5"/>
    <p:sldId id="273" r:id="rId6"/>
    <p:sldId id="1011" r:id="rId7"/>
    <p:sldId id="1012" r:id="rId8"/>
    <p:sldId id="651" r:id="rId9"/>
    <p:sldId id="1030" r:id="rId10"/>
    <p:sldId id="1031" r:id="rId11"/>
    <p:sldId id="1025" r:id="rId12"/>
    <p:sldId id="1029" r:id="rId13"/>
    <p:sldId id="1014" r:id="rId14"/>
    <p:sldId id="898" r:id="rId15"/>
    <p:sldId id="1040" r:id="rId16"/>
    <p:sldId id="260" r:id="rId17"/>
    <p:sldId id="811" r:id="rId18"/>
    <p:sldId id="821" r:id="rId19"/>
    <p:sldId id="1035" r:id="rId20"/>
    <p:sldId id="1008" r:id="rId21"/>
    <p:sldId id="808" r:id="rId22"/>
    <p:sldId id="901" r:id="rId23"/>
    <p:sldId id="1033" r:id="rId24"/>
    <p:sldId id="1015" r:id="rId25"/>
    <p:sldId id="1003" r:id="rId26"/>
    <p:sldId id="1004" r:id="rId27"/>
    <p:sldId id="903" r:id="rId28"/>
    <p:sldId id="281" r:id="rId29"/>
    <p:sldId id="652" r:id="rId30"/>
    <p:sldId id="991" r:id="rId31"/>
    <p:sldId id="84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936" userDrawn="1">
          <p15:clr>
            <a:srgbClr val="A4A3A4"/>
          </p15:clr>
        </p15:guide>
        <p15:guide id="3" orient="horz" pos="10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50B39E-5FA3-5704-4D67-CA3B3E2AB2E0}" name="Joseph Schepers" initials="JS" userId="0c400773bfdc83a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0520CB-0B4E-474A-A6B7-BD66928C11F6}" v="5" dt="2025-07-22T15:30:54.5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55" autoAdjust="0"/>
    <p:restoredTop sz="94631"/>
  </p:normalViewPr>
  <p:slideViewPr>
    <p:cSldViewPr snapToGrid="0">
      <p:cViewPr varScale="1">
        <p:scale>
          <a:sx n="106" d="100"/>
          <a:sy n="106" d="100"/>
        </p:scale>
        <p:origin x="696" y="96"/>
      </p:cViewPr>
      <p:guideLst>
        <p:guide pos="3840"/>
        <p:guide orient="horz" pos="936"/>
        <p:guide orient="horz" pos="10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ah Kanfer" userId="afa75443-7896-49d5-b026-fd13b50cfb82" providerId="ADAL" clId="{550520CB-0B4E-474A-A6B7-BD66928C11F6}"/>
    <pc:docChg chg="custSel delSld modSld sldOrd">
      <pc:chgData name="Noah Kanfer" userId="afa75443-7896-49d5-b026-fd13b50cfb82" providerId="ADAL" clId="{550520CB-0B4E-474A-A6B7-BD66928C11F6}" dt="2025-07-22T15:37:05.498" v="465" actId="20577"/>
      <pc:docMkLst>
        <pc:docMk/>
      </pc:docMkLst>
      <pc:sldChg chg="ord">
        <pc:chgData name="Noah Kanfer" userId="afa75443-7896-49d5-b026-fd13b50cfb82" providerId="ADAL" clId="{550520CB-0B4E-474A-A6B7-BD66928C11F6}" dt="2025-07-22T15:33:14.189" v="438"/>
        <pc:sldMkLst>
          <pc:docMk/>
          <pc:sldMk cId="486014904" sldId="651"/>
        </pc:sldMkLst>
      </pc:sldChg>
      <pc:sldChg chg="modSp mod ord">
        <pc:chgData name="Noah Kanfer" userId="afa75443-7896-49d5-b026-fd13b50cfb82" providerId="ADAL" clId="{550520CB-0B4E-474A-A6B7-BD66928C11F6}" dt="2025-07-22T15:37:05.498" v="465" actId="20577"/>
        <pc:sldMkLst>
          <pc:docMk/>
          <pc:sldMk cId="3977933660" sldId="652"/>
        </pc:sldMkLst>
        <pc:spChg chg="mod">
          <ac:chgData name="Noah Kanfer" userId="afa75443-7896-49d5-b026-fd13b50cfb82" providerId="ADAL" clId="{550520CB-0B4E-474A-A6B7-BD66928C11F6}" dt="2025-07-22T15:37:05.498" v="465" actId="20577"/>
          <ac:spMkLst>
            <pc:docMk/>
            <pc:sldMk cId="3977933660" sldId="652"/>
            <ac:spMk id="2" creationId="{7EA3FE02-8DD4-C002-9CAD-4E1A2CC7CB15}"/>
          </ac:spMkLst>
        </pc:spChg>
      </pc:sldChg>
      <pc:sldChg chg="modSp mod ord">
        <pc:chgData name="Noah Kanfer" userId="afa75443-7896-49d5-b026-fd13b50cfb82" providerId="ADAL" clId="{550520CB-0B4E-474A-A6B7-BD66928C11F6}" dt="2025-07-22T15:36:04.267" v="458"/>
        <pc:sldMkLst>
          <pc:docMk/>
          <pc:sldMk cId="4038442690" sldId="811"/>
        </pc:sldMkLst>
        <pc:spChg chg="mod">
          <ac:chgData name="Noah Kanfer" userId="afa75443-7896-49d5-b026-fd13b50cfb82" providerId="ADAL" clId="{550520CB-0B4E-474A-A6B7-BD66928C11F6}" dt="2025-07-22T15:35:08.509" v="450" actId="6549"/>
          <ac:spMkLst>
            <pc:docMk/>
            <pc:sldMk cId="4038442690" sldId="811"/>
            <ac:spMk id="2" creationId="{24210D2B-AC53-3648-B954-CC97945152BB}"/>
          </ac:spMkLst>
        </pc:spChg>
      </pc:sldChg>
      <pc:sldChg chg="modSp mod ord">
        <pc:chgData name="Noah Kanfer" userId="afa75443-7896-49d5-b026-fd13b50cfb82" providerId="ADAL" clId="{550520CB-0B4E-474A-A6B7-BD66928C11F6}" dt="2025-07-22T15:31:35.944" v="430"/>
        <pc:sldMkLst>
          <pc:docMk/>
          <pc:sldMk cId="2589579274" sldId="821"/>
        </pc:sldMkLst>
        <pc:spChg chg="mod">
          <ac:chgData name="Noah Kanfer" userId="afa75443-7896-49d5-b026-fd13b50cfb82" providerId="ADAL" clId="{550520CB-0B4E-474A-A6B7-BD66928C11F6}" dt="2025-07-22T15:29:49.074" v="411" actId="20577"/>
          <ac:spMkLst>
            <pc:docMk/>
            <pc:sldMk cId="2589579274" sldId="821"/>
            <ac:spMk id="2" creationId="{A505C272-5693-6614-B49B-6CF754D418FF}"/>
          </ac:spMkLst>
        </pc:spChg>
        <pc:spChg chg="mod">
          <ac:chgData name="Noah Kanfer" userId="afa75443-7896-49d5-b026-fd13b50cfb82" providerId="ADAL" clId="{550520CB-0B4E-474A-A6B7-BD66928C11F6}" dt="2025-07-22T15:31:10.030" v="428" actId="207"/>
          <ac:spMkLst>
            <pc:docMk/>
            <pc:sldMk cId="2589579274" sldId="821"/>
            <ac:spMk id="3" creationId="{E9EA173A-7918-41DC-B126-512D635EA9D8}"/>
          </ac:spMkLst>
        </pc:spChg>
        <pc:spChg chg="mod">
          <ac:chgData name="Noah Kanfer" userId="afa75443-7896-49d5-b026-fd13b50cfb82" providerId="ADAL" clId="{550520CB-0B4E-474A-A6B7-BD66928C11F6}" dt="2025-07-22T15:30:46.977" v="423"/>
          <ac:spMkLst>
            <pc:docMk/>
            <pc:sldMk cId="2589579274" sldId="821"/>
            <ac:spMk id="17" creationId="{00000000-0000-0000-0000-000000000000}"/>
          </ac:spMkLst>
        </pc:spChg>
        <pc:spChg chg="mod">
          <ac:chgData name="Noah Kanfer" userId="afa75443-7896-49d5-b026-fd13b50cfb82" providerId="ADAL" clId="{550520CB-0B4E-474A-A6B7-BD66928C11F6}" dt="2025-07-22T15:30:46.977" v="423"/>
          <ac:spMkLst>
            <pc:docMk/>
            <pc:sldMk cId="2589579274" sldId="821"/>
            <ac:spMk id="19" creationId="{00000000-0000-0000-0000-000000000000}"/>
          </ac:spMkLst>
        </pc:spChg>
        <pc:spChg chg="mod">
          <ac:chgData name="Noah Kanfer" userId="afa75443-7896-49d5-b026-fd13b50cfb82" providerId="ADAL" clId="{550520CB-0B4E-474A-A6B7-BD66928C11F6}" dt="2025-07-22T15:30:46.977" v="423"/>
          <ac:spMkLst>
            <pc:docMk/>
            <pc:sldMk cId="2589579274" sldId="821"/>
            <ac:spMk id="25" creationId="{00000000-0000-0000-0000-000000000000}"/>
          </ac:spMkLst>
        </pc:spChg>
        <pc:spChg chg="mod">
          <ac:chgData name="Noah Kanfer" userId="afa75443-7896-49d5-b026-fd13b50cfb82" providerId="ADAL" clId="{550520CB-0B4E-474A-A6B7-BD66928C11F6}" dt="2025-07-22T15:30:46.977" v="423"/>
          <ac:spMkLst>
            <pc:docMk/>
            <pc:sldMk cId="2589579274" sldId="821"/>
            <ac:spMk id="27" creationId="{00000000-0000-0000-0000-000000000000}"/>
          </ac:spMkLst>
        </pc:spChg>
        <pc:spChg chg="mod">
          <ac:chgData name="Noah Kanfer" userId="afa75443-7896-49d5-b026-fd13b50cfb82" providerId="ADAL" clId="{550520CB-0B4E-474A-A6B7-BD66928C11F6}" dt="2025-07-22T15:30:46.977" v="423"/>
          <ac:spMkLst>
            <pc:docMk/>
            <pc:sldMk cId="2589579274" sldId="821"/>
            <ac:spMk id="28" creationId="{00000000-0000-0000-0000-000000000000}"/>
          </ac:spMkLst>
        </pc:spChg>
        <pc:spChg chg="mod">
          <ac:chgData name="Noah Kanfer" userId="afa75443-7896-49d5-b026-fd13b50cfb82" providerId="ADAL" clId="{550520CB-0B4E-474A-A6B7-BD66928C11F6}" dt="2025-07-22T15:30:46.977" v="423"/>
          <ac:spMkLst>
            <pc:docMk/>
            <pc:sldMk cId="2589579274" sldId="821"/>
            <ac:spMk id="29" creationId="{00000000-0000-0000-0000-000000000000}"/>
          </ac:spMkLst>
        </pc:spChg>
        <pc:spChg chg="mod">
          <ac:chgData name="Noah Kanfer" userId="afa75443-7896-49d5-b026-fd13b50cfb82" providerId="ADAL" clId="{550520CB-0B4E-474A-A6B7-BD66928C11F6}" dt="2025-07-22T15:30:48.108" v="424" actId="20577"/>
          <ac:spMkLst>
            <pc:docMk/>
            <pc:sldMk cId="2589579274" sldId="821"/>
            <ac:spMk id="33" creationId="{00000000-0000-0000-0000-000000000000}"/>
          </ac:spMkLst>
        </pc:spChg>
        <pc:spChg chg="mod">
          <ac:chgData name="Noah Kanfer" userId="afa75443-7896-49d5-b026-fd13b50cfb82" providerId="ADAL" clId="{550520CB-0B4E-474A-A6B7-BD66928C11F6}" dt="2025-07-22T15:30:46.977" v="423"/>
          <ac:spMkLst>
            <pc:docMk/>
            <pc:sldMk cId="2589579274" sldId="821"/>
            <ac:spMk id="34" creationId="{00000000-0000-0000-0000-000000000000}"/>
          </ac:spMkLst>
        </pc:spChg>
        <pc:spChg chg="mod">
          <ac:chgData name="Noah Kanfer" userId="afa75443-7896-49d5-b026-fd13b50cfb82" providerId="ADAL" clId="{550520CB-0B4E-474A-A6B7-BD66928C11F6}" dt="2025-07-22T15:30:46.977" v="423"/>
          <ac:spMkLst>
            <pc:docMk/>
            <pc:sldMk cId="2589579274" sldId="821"/>
            <ac:spMk id="35" creationId="{00000000-0000-0000-0000-000000000000}"/>
          </ac:spMkLst>
        </pc:spChg>
        <pc:spChg chg="mod">
          <ac:chgData name="Noah Kanfer" userId="afa75443-7896-49d5-b026-fd13b50cfb82" providerId="ADAL" clId="{550520CB-0B4E-474A-A6B7-BD66928C11F6}" dt="2025-07-22T15:30:46.977" v="423"/>
          <ac:spMkLst>
            <pc:docMk/>
            <pc:sldMk cId="2589579274" sldId="821"/>
            <ac:spMk id="36" creationId="{00000000-0000-0000-0000-000000000000}"/>
          </ac:spMkLst>
        </pc:spChg>
      </pc:sldChg>
      <pc:sldChg chg="ord">
        <pc:chgData name="Noah Kanfer" userId="afa75443-7896-49d5-b026-fd13b50cfb82" providerId="ADAL" clId="{550520CB-0B4E-474A-A6B7-BD66928C11F6}" dt="2025-07-22T15:32:09.436" v="432"/>
        <pc:sldMkLst>
          <pc:docMk/>
          <pc:sldMk cId="2249737759" sldId="901"/>
        </pc:sldMkLst>
      </pc:sldChg>
      <pc:sldChg chg="modSp mod">
        <pc:chgData name="Noah Kanfer" userId="afa75443-7896-49d5-b026-fd13b50cfb82" providerId="ADAL" clId="{550520CB-0B4E-474A-A6B7-BD66928C11F6}" dt="2025-07-22T15:16:12.302" v="19" actId="20577"/>
        <pc:sldMkLst>
          <pc:docMk/>
          <pc:sldMk cId="1713949159" sldId="1011"/>
        </pc:sldMkLst>
        <pc:spChg chg="mod">
          <ac:chgData name="Noah Kanfer" userId="afa75443-7896-49d5-b026-fd13b50cfb82" providerId="ADAL" clId="{550520CB-0B4E-474A-A6B7-BD66928C11F6}" dt="2025-07-22T15:16:12.302" v="19" actId="20577"/>
          <ac:spMkLst>
            <pc:docMk/>
            <pc:sldMk cId="1713949159" sldId="1011"/>
            <ac:spMk id="3" creationId="{47D6F634-A88E-6F48-F806-8E2B3E3C394C}"/>
          </ac:spMkLst>
        </pc:spChg>
      </pc:sldChg>
      <pc:sldChg chg="modSp mod">
        <pc:chgData name="Noah Kanfer" userId="afa75443-7896-49d5-b026-fd13b50cfb82" providerId="ADAL" clId="{550520CB-0B4E-474A-A6B7-BD66928C11F6}" dt="2025-07-22T15:19:12.161" v="21" actId="27636"/>
        <pc:sldMkLst>
          <pc:docMk/>
          <pc:sldMk cId="1549515650" sldId="1030"/>
        </pc:sldMkLst>
        <pc:spChg chg="mod">
          <ac:chgData name="Noah Kanfer" userId="afa75443-7896-49d5-b026-fd13b50cfb82" providerId="ADAL" clId="{550520CB-0B4E-474A-A6B7-BD66928C11F6}" dt="2025-07-22T15:19:12.161" v="21" actId="27636"/>
          <ac:spMkLst>
            <pc:docMk/>
            <pc:sldMk cId="1549515650" sldId="1030"/>
            <ac:spMk id="2" creationId="{F452E6F8-C3DA-2345-3005-3A86B05A4444}"/>
          </ac:spMkLst>
        </pc:spChg>
      </pc:sldChg>
      <pc:sldChg chg="modSp mod">
        <pc:chgData name="Noah Kanfer" userId="afa75443-7896-49d5-b026-fd13b50cfb82" providerId="ADAL" clId="{550520CB-0B4E-474A-A6B7-BD66928C11F6}" dt="2025-07-22T15:20:32.263" v="50" actId="27636"/>
        <pc:sldMkLst>
          <pc:docMk/>
          <pc:sldMk cId="881682453" sldId="1031"/>
        </pc:sldMkLst>
        <pc:spChg chg="mod">
          <ac:chgData name="Noah Kanfer" userId="afa75443-7896-49d5-b026-fd13b50cfb82" providerId="ADAL" clId="{550520CB-0B4E-474A-A6B7-BD66928C11F6}" dt="2025-07-22T15:20:32.263" v="50" actId="27636"/>
          <ac:spMkLst>
            <pc:docMk/>
            <pc:sldMk cId="881682453" sldId="1031"/>
            <ac:spMk id="3" creationId="{4CE63BA8-0BE8-23AF-75EA-A3D1B5CF435F}"/>
          </ac:spMkLst>
        </pc:spChg>
      </pc:sldChg>
      <pc:sldChg chg="ord">
        <pc:chgData name="Noah Kanfer" userId="afa75443-7896-49d5-b026-fd13b50cfb82" providerId="ADAL" clId="{550520CB-0B4E-474A-A6B7-BD66928C11F6}" dt="2025-07-22T15:32:32.634" v="436"/>
        <pc:sldMkLst>
          <pc:docMk/>
          <pc:sldMk cId="748567662" sldId="1033"/>
        </pc:sldMkLst>
      </pc:sldChg>
      <pc:sldChg chg="del">
        <pc:chgData name="Noah Kanfer" userId="afa75443-7896-49d5-b026-fd13b50cfb82" providerId="ADAL" clId="{550520CB-0B4E-474A-A6B7-BD66928C11F6}" dt="2025-07-22T15:36:29.492" v="459" actId="47"/>
        <pc:sldMkLst>
          <pc:docMk/>
          <pc:sldMk cId="3009253359" sldId="1036"/>
        </pc:sldMkLst>
      </pc:sldChg>
      <pc:sldChg chg="modSp mod ord">
        <pc:chgData name="Noah Kanfer" userId="afa75443-7896-49d5-b026-fd13b50cfb82" providerId="ADAL" clId="{550520CB-0B4E-474A-A6B7-BD66928C11F6}" dt="2025-07-22T15:23:18.561" v="90" actId="27636"/>
        <pc:sldMkLst>
          <pc:docMk/>
          <pc:sldMk cId="1302090293" sldId="1040"/>
        </pc:sldMkLst>
        <pc:spChg chg="mod">
          <ac:chgData name="Noah Kanfer" userId="afa75443-7896-49d5-b026-fd13b50cfb82" providerId="ADAL" clId="{550520CB-0B4E-474A-A6B7-BD66928C11F6}" dt="2025-07-22T15:23:18.561" v="90" actId="27636"/>
          <ac:spMkLst>
            <pc:docMk/>
            <pc:sldMk cId="1302090293" sldId="1040"/>
            <ac:spMk id="2" creationId="{E6B4C600-1DAD-13BF-C917-5FD78FEBAB2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9AAFE-725E-49DA-8144-CC3B2A066CB2}" type="datetimeFigureOut">
              <a:rPr lang="en-US" smtClean="0"/>
              <a:t>7/22/2025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422BCC-ABF4-471B-B882-723D1DAD6E62}" type="slidenum">
              <a:rPr lang="en-US" smtClean="0"/>
              <a:t>‹#›</a:t>
            </a:fld>
            <a:endParaRPr lang="en-US"/>
          </a:p>
        </p:txBody>
      </p:sp>
    </p:spTree>
    <p:extLst>
      <p:ext uri="{BB962C8B-B14F-4D97-AF65-F5344CB8AC3E}">
        <p14:creationId xmlns:p14="http://schemas.microsoft.com/office/powerpoint/2010/main" val="193006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DBFF87-C15A-594B-A304-C08CA9310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0560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C37DD-73AB-44D5-8546-A19371434A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4821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C37DD-73AB-44D5-8546-A19371434A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0433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Split up the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C37DD-73AB-44D5-8546-A19371434A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4915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C37DD-73AB-44D5-8546-A19371434A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910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C37DD-73AB-44D5-8546-A19371434A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2292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C37DD-73AB-44D5-8546-A19371434A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9814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C37DD-73AB-44D5-8546-A19371434A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5648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C37DD-73AB-44D5-8546-A19371434A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9064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C37DD-73AB-44D5-8546-A19371434A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8763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87B1-1593-3743-9B27-4E85153743A4}"/>
              </a:ext>
            </a:extLst>
          </p:cNvPr>
          <p:cNvSpPr>
            <a:spLocks noGrp="1"/>
          </p:cNvSpPr>
          <p:nvPr>
            <p:ph type="ctrTitle" hasCustomPrompt="1"/>
          </p:nvPr>
        </p:nvSpPr>
        <p:spPr>
          <a:xfrm>
            <a:off x="506875" y="1714500"/>
            <a:ext cx="9144000" cy="1714500"/>
          </a:xfrm>
        </p:spPr>
        <p:txBody>
          <a:bodyPr anchor="b"/>
          <a:lstStyle>
            <a:lvl1pPr algn="l">
              <a:defRPr sz="6000" b="1">
                <a:latin typeface="Century Gothic" panose="020B0502020202020204" pitchFamily="34" charset="0"/>
              </a:defRPr>
            </a:lvl1pPr>
          </a:lstStyle>
          <a:p>
            <a:r>
              <a:rPr lang="en-US" dirty="0"/>
              <a:t>Presentation Title</a:t>
            </a:r>
          </a:p>
        </p:txBody>
      </p:sp>
      <p:sp>
        <p:nvSpPr>
          <p:cNvPr id="3" name="Subtitle 2">
            <a:extLst>
              <a:ext uri="{FF2B5EF4-FFF2-40B4-BE49-F238E27FC236}">
                <a16:creationId xmlns:a16="http://schemas.microsoft.com/office/drawing/2014/main" id="{67275EB7-1269-AB47-98BA-693C8785985D}"/>
              </a:ext>
            </a:extLst>
          </p:cNvPr>
          <p:cNvSpPr>
            <a:spLocks noGrp="1"/>
          </p:cNvSpPr>
          <p:nvPr>
            <p:ph type="subTitle" idx="1" hasCustomPrompt="1"/>
          </p:nvPr>
        </p:nvSpPr>
        <p:spPr>
          <a:xfrm>
            <a:off x="506875" y="3431311"/>
            <a:ext cx="9144000" cy="1655762"/>
          </a:xfr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Summary or Date</a:t>
            </a:r>
          </a:p>
        </p:txBody>
      </p:sp>
      <p:sp>
        <p:nvSpPr>
          <p:cNvPr id="7" name="TextBox 6">
            <a:extLst>
              <a:ext uri="{FF2B5EF4-FFF2-40B4-BE49-F238E27FC236}">
                <a16:creationId xmlns:a16="http://schemas.microsoft.com/office/drawing/2014/main" id="{F4065B57-61F5-4B46-95D1-C5A7229206B4}"/>
              </a:ext>
            </a:extLst>
          </p:cNvPr>
          <p:cNvSpPr txBox="1"/>
          <p:nvPr userDrawn="1"/>
        </p:nvSpPr>
        <p:spPr>
          <a:xfrm>
            <a:off x="10278319" y="6528122"/>
            <a:ext cx="184731" cy="369332"/>
          </a:xfrm>
          <a:prstGeom prst="rect">
            <a:avLst/>
          </a:prstGeom>
          <a:noFill/>
        </p:spPr>
        <p:txBody>
          <a:bodyPr wrap="none" rtlCol="0">
            <a:spAutoFit/>
          </a:bodyPr>
          <a:lstStyle/>
          <a:p>
            <a:endParaRPr lang="en-US" dirty="0"/>
          </a:p>
        </p:txBody>
      </p:sp>
      <p:sp>
        <p:nvSpPr>
          <p:cNvPr id="4" name="Rectangle 3">
            <a:extLst>
              <a:ext uri="{FF2B5EF4-FFF2-40B4-BE49-F238E27FC236}">
                <a16:creationId xmlns:a16="http://schemas.microsoft.com/office/drawing/2014/main" id="{D50B7E8E-D808-024A-B96C-5E2E6DA8F3A7}"/>
              </a:ext>
            </a:extLst>
          </p:cNvPr>
          <p:cNvSpPr/>
          <p:nvPr userDrawn="1"/>
        </p:nvSpPr>
        <p:spPr>
          <a:xfrm>
            <a:off x="0" y="6366076"/>
            <a:ext cx="416689" cy="28936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7">
            <a:extLst>
              <a:ext uri="{FF2B5EF4-FFF2-40B4-BE49-F238E27FC236}">
                <a16:creationId xmlns:a16="http://schemas.microsoft.com/office/drawing/2014/main" id="{6679DF8B-BC84-414A-8B17-65D7A3881ED6}"/>
              </a:ext>
            </a:extLst>
          </p:cNvPr>
          <p:cNvSpPr/>
          <p:nvPr userDrawn="1"/>
        </p:nvSpPr>
        <p:spPr>
          <a:xfrm>
            <a:off x="0" y="399423"/>
            <a:ext cx="8900932" cy="490263"/>
          </a:xfrm>
          <a:custGeom>
            <a:avLst/>
            <a:gdLst>
              <a:gd name="connsiteX0" fmla="*/ 0 w 9537539"/>
              <a:gd name="connsiteY0" fmla="*/ 0 h 365125"/>
              <a:gd name="connsiteX1" fmla="*/ 9537539 w 9537539"/>
              <a:gd name="connsiteY1" fmla="*/ 0 h 365125"/>
              <a:gd name="connsiteX2" fmla="*/ 9537539 w 9537539"/>
              <a:gd name="connsiteY2" fmla="*/ 365125 h 365125"/>
              <a:gd name="connsiteX3" fmla="*/ 0 w 9537539"/>
              <a:gd name="connsiteY3" fmla="*/ 365125 h 365125"/>
              <a:gd name="connsiteX4" fmla="*/ 0 w 9537539"/>
              <a:gd name="connsiteY4" fmla="*/ 0 h 365125"/>
              <a:gd name="connsiteX0" fmla="*/ 0 w 9537539"/>
              <a:gd name="connsiteY0" fmla="*/ 0 h 365125"/>
              <a:gd name="connsiteX1" fmla="*/ 9537539 w 9537539"/>
              <a:gd name="connsiteY1" fmla="*/ 0 h 365125"/>
              <a:gd name="connsiteX2" fmla="*/ 9294470 w 9537539"/>
              <a:gd name="connsiteY2" fmla="*/ 365125 h 365125"/>
              <a:gd name="connsiteX3" fmla="*/ 0 w 9537539"/>
              <a:gd name="connsiteY3" fmla="*/ 365125 h 365125"/>
              <a:gd name="connsiteX4" fmla="*/ 0 w 9537539"/>
              <a:gd name="connsiteY4" fmla="*/ 0 h 365125"/>
              <a:gd name="connsiteX0" fmla="*/ 0 w 9537539"/>
              <a:gd name="connsiteY0" fmla="*/ 0 h 386894"/>
              <a:gd name="connsiteX1" fmla="*/ 9537539 w 9537539"/>
              <a:gd name="connsiteY1" fmla="*/ 0 h 386894"/>
              <a:gd name="connsiteX2" fmla="*/ 9440201 w 9537539"/>
              <a:gd name="connsiteY2" fmla="*/ 386894 h 386894"/>
              <a:gd name="connsiteX3" fmla="*/ 0 w 9537539"/>
              <a:gd name="connsiteY3" fmla="*/ 365125 h 386894"/>
              <a:gd name="connsiteX4" fmla="*/ 0 w 9537539"/>
              <a:gd name="connsiteY4" fmla="*/ 0 h 386894"/>
              <a:gd name="connsiteX0" fmla="*/ 0 w 9537539"/>
              <a:gd name="connsiteY0" fmla="*/ 0 h 381490"/>
              <a:gd name="connsiteX1" fmla="*/ 9537539 w 9537539"/>
              <a:gd name="connsiteY1" fmla="*/ 0 h 381490"/>
              <a:gd name="connsiteX2" fmla="*/ 9502280 w 9537539"/>
              <a:gd name="connsiteY2" fmla="*/ 381490 h 381490"/>
              <a:gd name="connsiteX3" fmla="*/ 0 w 9537539"/>
              <a:gd name="connsiteY3" fmla="*/ 365125 h 381490"/>
              <a:gd name="connsiteX4" fmla="*/ 0 w 9537539"/>
              <a:gd name="connsiteY4" fmla="*/ 0 h 381490"/>
              <a:gd name="connsiteX0" fmla="*/ 0 w 9537539"/>
              <a:gd name="connsiteY0" fmla="*/ 0 h 388327"/>
              <a:gd name="connsiteX1" fmla="*/ 9537539 w 9537539"/>
              <a:gd name="connsiteY1" fmla="*/ 0 h 388327"/>
              <a:gd name="connsiteX2" fmla="*/ 9386327 w 9537539"/>
              <a:gd name="connsiteY2" fmla="*/ 388327 h 388327"/>
              <a:gd name="connsiteX3" fmla="*/ 0 w 9537539"/>
              <a:gd name="connsiteY3" fmla="*/ 365125 h 388327"/>
              <a:gd name="connsiteX4" fmla="*/ 0 w 9537539"/>
              <a:gd name="connsiteY4" fmla="*/ 0 h 388327"/>
              <a:gd name="connsiteX0" fmla="*/ 0 w 9537539"/>
              <a:gd name="connsiteY0" fmla="*/ 0 h 395164"/>
              <a:gd name="connsiteX1" fmla="*/ 9537539 w 9537539"/>
              <a:gd name="connsiteY1" fmla="*/ 0 h 395164"/>
              <a:gd name="connsiteX2" fmla="*/ 9463629 w 9537539"/>
              <a:gd name="connsiteY2" fmla="*/ 395164 h 395164"/>
              <a:gd name="connsiteX3" fmla="*/ 0 w 9537539"/>
              <a:gd name="connsiteY3" fmla="*/ 365125 h 395164"/>
              <a:gd name="connsiteX4" fmla="*/ 0 w 9537539"/>
              <a:gd name="connsiteY4" fmla="*/ 0 h 395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7539" h="395164">
                <a:moveTo>
                  <a:pt x="0" y="0"/>
                </a:moveTo>
                <a:lnTo>
                  <a:pt x="9537539" y="0"/>
                </a:lnTo>
                <a:lnTo>
                  <a:pt x="9463629" y="395164"/>
                </a:lnTo>
                <a:lnTo>
                  <a:pt x="0" y="365125"/>
                </a:lnTo>
                <a:lnTo>
                  <a:pt x="0" y="0"/>
                </a:lnTo>
                <a:close/>
              </a:path>
            </a:pathLst>
          </a:custGeom>
          <a:gradFill flip="none" rotWithShape="1">
            <a:gsLst>
              <a:gs pos="0">
                <a:schemeClr val="accent4"/>
              </a:gs>
              <a:gs pos="37000">
                <a:schemeClr val="accent5"/>
              </a:gs>
              <a:gs pos="81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92572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9993F-8DC0-8248-BB34-D34B1201BC49}"/>
              </a:ext>
            </a:extLst>
          </p:cNvPr>
          <p:cNvSpPr>
            <a:spLocks noGrp="1"/>
          </p:cNvSpPr>
          <p:nvPr>
            <p:ph type="title"/>
          </p:nvPr>
        </p:nvSpPr>
        <p:spPr>
          <a:xfrm>
            <a:off x="498535"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A1100A-C35F-5246-8679-2EC02CD92F6A}"/>
              </a:ext>
            </a:extLst>
          </p:cNvPr>
          <p:cNvSpPr>
            <a:spLocks noGrp="1"/>
          </p:cNvSpPr>
          <p:nvPr>
            <p:ph type="pic" idx="1"/>
          </p:nvPr>
        </p:nvSpPr>
        <p:spPr>
          <a:xfrm>
            <a:off x="4838700"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76F665E-DE5F-A547-957C-9E752344A7AD}"/>
              </a:ext>
            </a:extLst>
          </p:cNvPr>
          <p:cNvSpPr>
            <a:spLocks noGrp="1"/>
          </p:cNvSpPr>
          <p:nvPr>
            <p:ph type="body" sz="half" idx="2"/>
          </p:nvPr>
        </p:nvSpPr>
        <p:spPr>
          <a:xfrm>
            <a:off x="4953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ext Placeholder 2">
            <a:extLst>
              <a:ext uri="{FF2B5EF4-FFF2-40B4-BE49-F238E27FC236}">
                <a16:creationId xmlns:a16="http://schemas.microsoft.com/office/drawing/2014/main" id="{36798A0D-CA60-524B-9551-81EFF3EEF1EC}"/>
              </a:ext>
            </a:extLst>
          </p:cNvPr>
          <p:cNvSpPr>
            <a:spLocks noGrp="1"/>
          </p:cNvSpPr>
          <p:nvPr>
            <p:ph type="body" idx="10"/>
          </p:nvPr>
        </p:nvSpPr>
        <p:spPr>
          <a:xfrm>
            <a:off x="525441" y="5851944"/>
            <a:ext cx="10515600" cy="232481"/>
          </a:xfrm>
        </p:spPr>
        <p:txBody>
          <a:bodyPr>
            <a:normAutofit/>
          </a:bodyPr>
          <a:lstStyle>
            <a:lvl1pPr marL="0" indent="0">
              <a:buNone/>
              <a:defRPr sz="1100" b="0" i="1">
                <a:solidFill>
                  <a:schemeClr val="tx1">
                    <a:tint val="75000"/>
                  </a:schemeClr>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2" name="Group 11">
            <a:extLst>
              <a:ext uri="{FF2B5EF4-FFF2-40B4-BE49-F238E27FC236}">
                <a16:creationId xmlns:a16="http://schemas.microsoft.com/office/drawing/2014/main" id="{7F92ABEB-8878-1541-8CB3-88769FC69C16}"/>
              </a:ext>
            </a:extLst>
          </p:cNvPr>
          <p:cNvGrpSpPr/>
          <p:nvPr userDrawn="1"/>
        </p:nvGrpSpPr>
        <p:grpSpPr>
          <a:xfrm>
            <a:off x="379745" y="6333727"/>
            <a:ext cx="11732038" cy="313872"/>
            <a:chOff x="379745" y="6333727"/>
            <a:chExt cx="11732038" cy="313872"/>
          </a:xfrm>
        </p:grpSpPr>
        <p:pic>
          <p:nvPicPr>
            <p:cNvPr id="13" name="Picture 12" descr="Logo&#10;&#10;Description automatically generated">
              <a:extLst>
                <a:ext uri="{FF2B5EF4-FFF2-40B4-BE49-F238E27FC236}">
                  <a16:creationId xmlns:a16="http://schemas.microsoft.com/office/drawing/2014/main" id="{61FD9FF1-1FD9-6B47-A962-BE0048EBFA76}"/>
                </a:ext>
              </a:extLst>
            </p:cNvPr>
            <p:cNvPicPr>
              <a:picLocks noChangeAspect="1"/>
            </p:cNvPicPr>
            <p:nvPr userDrawn="1"/>
          </p:nvPicPr>
          <p:blipFill rotWithShape="1">
            <a:blip r:embed="rId2"/>
            <a:srcRect l="5668" t="42701" r="5893" b="42109"/>
            <a:stretch/>
          </p:blipFill>
          <p:spPr>
            <a:xfrm>
              <a:off x="10284354" y="6333727"/>
              <a:ext cx="1827429" cy="313872"/>
            </a:xfrm>
            <a:prstGeom prst="rect">
              <a:avLst/>
            </a:prstGeom>
          </p:spPr>
        </p:pic>
        <p:sp>
          <p:nvSpPr>
            <p:cNvPr id="14" name="Rectangle 7">
              <a:extLst>
                <a:ext uri="{FF2B5EF4-FFF2-40B4-BE49-F238E27FC236}">
                  <a16:creationId xmlns:a16="http://schemas.microsoft.com/office/drawing/2014/main" id="{49C02877-F50C-ED4E-AED7-8C5C580F3EA9}"/>
                </a:ext>
              </a:extLst>
            </p:cNvPr>
            <p:cNvSpPr/>
            <p:nvPr userDrawn="1"/>
          </p:nvSpPr>
          <p:spPr>
            <a:xfrm>
              <a:off x="379745" y="6359505"/>
              <a:ext cx="9819383" cy="243256"/>
            </a:xfrm>
            <a:custGeom>
              <a:avLst/>
              <a:gdLst>
                <a:gd name="connsiteX0" fmla="*/ 0 w 9537539"/>
                <a:gd name="connsiteY0" fmla="*/ 0 h 365125"/>
                <a:gd name="connsiteX1" fmla="*/ 9537539 w 9537539"/>
                <a:gd name="connsiteY1" fmla="*/ 0 h 365125"/>
                <a:gd name="connsiteX2" fmla="*/ 9537539 w 9537539"/>
                <a:gd name="connsiteY2" fmla="*/ 365125 h 365125"/>
                <a:gd name="connsiteX3" fmla="*/ 0 w 9537539"/>
                <a:gd name="connsiteY3" fmla="*/ 365125 h 365125"/>
                <a:gd name="connsiteX4" fmla="*/ 0 w 9537539"/>
                <a:gd name="connsiteY4" fmla="*/ 0 h 365125"/>
                <a:gd name="connsiteX0" fmla="*/ 0 w 9537539"/>
                <a:gd name="connsiteY0" fmla="*/ 0 h 365125"/>
                <a:gd name="connsiteX1" fmla="*/ 9537539 w 9537539"/>
                <a:gd name="connsiteY1" fmla="*/ 0 h 365125"/>
                <a:gd name="connsiteX2" fmla="*/ 9294470 w 9537539"/>
                <a:gd name="connsiteY2" fmla="*/ 365125 h 365125"/>
                <a:gd name="connsiteX3" fmla="*/ 0 w 9537539"/>
                <a:gd name="connsiteY3" fmla="*/ 365125 h 365125"/>
                <a:gd name="connsiteX4" fmla="*/ 0 w 9537539"/>
                <a:gd name="connsiteY4" fmla="*/ 0 h 365125"/>
                <a:gd name="connsiteX0" fmla="*/ 0 w 9537539"/>
                <a:gd name="connsiteY0" fmla="*/ 0 h 386894"/>
                <a:gd name="connsiteX1" fmla="*/ 9537539 w 9537539"/>
                <a:gd name="connsiteY1" fmla="*/ 0 h 386894"/>
                <a:gd name="connsiteX2" fmla="*/ 9440201 w 9537539"/>
                <a:gd name="connsiteY2" fmla="*/ 386894 h 386894"/>
                <a:gd name="connsiteX3" fmla="*/ 0 w 9537539"/>
                <a:gd name="connsiteY3" fmla="*/ 365125 h 386894"/>
                <a:gd name="connsiteX4" fmla="*/ 0 w 9537539"/>
                <a:gd name="connsiteY4" fmla="*/ 0 h 386894"/>
                <a:gd name="connsiteX0" fmla="*/ 0 w 9537539"/>
                <a:gd name="connsiteY0" fmla="*/ 0 h 381490"/>
                <a:gd name="connsiteX1" fmla="*/ 9537539 w 9537539"/>
                <a:gd name="connsiteY1" fmla="*/ 0 h 381490"/>
                <a:gd name="connsiteX2" fmla="*/ 9502280 w 9537539"/>
                <a:gd name="connsiteY2" fmla="*/ 381490 h 381490"/>
                <a:gd name="connsiteX3" fmla="*/ 0 w 9537539"/>
                <a:gd name="connsiteY3" fmla="*/ 365125 h 381490"/>
                <a:gd name="connsiteX4" fmla="*/ 0 w 9537539"/>
                <a:gd name="connsiteY4" fmla="*/ 0 h 381490"/>
                <a:gd name="connsiteX0" fmla="*/ 35349 w 9537539"/>
                <a:gd name="connsiteY0" fmla="*/ 7136 h 381490"/>
                <a:gd name="connsiteX1" fmla="*/ 9537539 w 9537539"/>
                <a:gd name="connsiteY1" fmla="*/ 0 h 381490"/>
                <a:gd name="connsiteX2" fmla="*/ 9502280 w 9537539"/>
                <a:gd name="connsiteY2" fmla="*/ 381490 h 381490"/>
                <a:gd name="connsiteX3" fmla="*/ 0 w 9537539"/>
                <a:gd name="connsiteY3" fmla="*/ 365125 h 381490"/>
                <a:gd name="connsiteX4" fmla="*/ 35349 w 9537539"/>
                <a:gd name="connsiteY4" fmla="*/ 7136 h 38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7539" h="381490">
                  <a:moveTo>
                    <a:pt x="35349" y="7136"/>
                  </a:moveTo>
                  <a:lnTo>
                    <a:pt x="9537539" y="0"/>
                  </a:lnTo>
                  <a:lnTo>
                    <a:pt x="9502280" y="381490"/>
                  </a:lnTo>
                  <a:lnTo>
                    <a:pt x="0" y="365125"/>
                  </a:lnTo>
                  <a:lnTo>
                    <a:pt x="35349" y="7136"/>
                  </a:lnTo>
                  <a:close/>
                </a:path>
              </a:pathLst>
            </a:custGeom>
            <a:gradFill flip="none" rotWithShape="1">
              <a:gsLst>
                <a:gs pos="0">
                  <a:schemeClr val="accent4"/>
                </a:gs>
                <a:gs pos="37000">
                  <a:schemeClr val="accent5"/>
                </a:gs>
                <a:gs pos="81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35557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97315-2997-2548-8C99-8580AAE06E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00A85F-5CFE-894D-A871-B2722D50D6BB}"/>
              </a:ext>
            </a:extLst>
          </p:cNvPr>
          <p:cNvSpPr>
            <a:spLocks noGrp="1"/>
          </p:cNvSpPr>
          <p:nvPr>
            <p:ph type="body" orient="vert" idx="1"/>
          </p:nvPr>
        </p:nvSpPr>
        <p:spPr>
          <a:xfrm>
            <a:off x="514109" y="1731975"/>
            <a:ext cx="10496791" cy="41199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FF8702EE-E424-0C44-88D5-05C4992BC7E4}"/>
              </a:ext>
            </a:extLst>
          </p:cNvPr>
          <p:cNvSpPr>
            <a:spLocks noGrp="1"/>
          </p:cNvSpPr>
          <p:nvPr>
            <p:ph type="body" idx="10"/>
          </p:nvPr>
        </p:nvSpPr>
        <p:spPr>
          <a:xfrm>
            <a:off x="525441" y="5851944"/>
            <a:ext cx="10515600" cy="232481"/>
          </a:xfrm>
        </p:spPr>
        <p:txBody>
          <a:bodyPr>
            <a:normAutofit/>
          </a:bodyPr>
          <a:lstStyle>
            <a:lvl1pPr marL="0" indent="0">
              <a:buNone/>
              <a:defRPr sz="1100" b="0" i="1">
                <a:solidFill>
                  <a:schemeClr val="tx1">
                    <a:tint val="75000"/>
                  </a:schemeClr>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1" name="Group 10">
            <a:extLst>
              <a:ext uri="{FF2B5EF4-FFF2-40B4-BE49-F238E27FC236}">
                <a16:creationId xmlns:a16="http://schemas.microsoft.com/office/drawing/2014/main" id="{5A2D02A0-CCDF-F64D-B863-26A8F45C7F3A}"/>
              </a:ext>
            </a:extLst>
          </p:cNvPr>
          <p:cNvGrpSpPr/>
          <p:nvPr userDrawn="1"/>
        </p:nvGrpSpPr>
        <p:grpSpPr>
          <a:xfrm>
            <a:off x="379745" y="6333727"/>
            <a:ext cx="11732038" cy="313872"/>
            <a:chOff x="379745" y="6333727"/>
            <a:chExt cx="11732038" cy="313872"/>
          </a:xfrm>
        </p:grpSpPr>
        <p:pic>
          <p:nvPicPr>
            <p:cNvPr id="12" name="Picture 11" descr="Logo&#10;&#10;Description automatically generated">
              <a:extLst>
                <a:ext uri="{FF2B5EF4-FFF2-40B4-BE49-F238E27FC236}">
                  <a16:creationId xmlns:a16="http://schemas.microsoft.com/office/drawing/2014/main" id="{3B7E6CA1-7DF9-0A47-86E1-20EB8ED9298F}"/>
                </a:ext>
              </a:extLst>
            </p:cNvPr>
            <p:cNvPicPr>
              <a:picLocks noChangeAspect="1"/>
            </p:cNvPicPr>
            <p:nvPr userDrawn="1"/>
          </p:nvPicPr>
          <p:blipFill rotWithShape="1">
            <a:blip r:embed="rId2"/>
            <a:srcRect l="5668" t="42701" r="5893" b="42109"/>
            <a:stretch/>
          </p:blipFill>
          <p:spPr>
            <a:xfrm>
              <a:off x="10284354" y="6333727"/>
              <a:ext cx="1827429" cy="313872"/>
            </a:xfrm>
            <a:prstGeom prst="rect">
              <a:avLst/>
            </a:prstGeom>
          </p:spPr>
        </p:pic>
        <p:sp>
          <p:nvSpPr>
            <p:cNvPr id="13" name="Rectangle 7">
              <a:extLst>
                <a:ext uri="{FF2B5EF4-FFF2-40B4-BE49-F238E27FC236}">
                  <a16:creationId xmlns:a16="http://schemas.microsoft.com/office/drawing/2014/main" id="{906EB0B5-A3AA-5C47-8677-C02904FE2B3D}"/>
                </a:ext>
              </a:extLst>
            </p:cNvPr>
            <p:cNvSpPr/>
            <p:nvPr userDrawn="1"/>
          </p:nvSpPr>
          <p:spPr>
            <a:xfrm>
              <a:off x="379745" y="6359505"/>
              <a:ext cx="9819383" cy="243256"/>
            </a:xfrm>
            <a:custGeom>
              <a:avLst/>
              <a:gdLst>
                <a:gd name="connsiteX0" fmla="*/ 0 w 9537539"/>
                <a:gd name="connsiteY0" fmla="*/ 0 h 365125"/>
                <a:gd name="connsiteX1" fmla="*/ 9537539 w 9537539"/>
                <a:gd name="connsiteY1" fmla="*/ 0 h 365125"/>
                <a:gd name="connsiteX2" fmla="*/ 9537539 w 9537539"/>
                <a:gd name="connsiteY2" fmla="*/ 365125 h 365125"/>
                <a:gd name="connsiteX3" fmla="*/ 0 w 9537539"/>
                <a:gd name="connsiteY3" fmla="*/ 365125 h 365125"/>
                <a:gd name="connsiteX4" fmla="*/ 0 w 9537539"/>
                <a:gd name="connsiteY4" fmla="*/ 0 h 365125"/>
                <a:gd name="connsiteX0" fmla="*/ 0 w 9537539"/>
                <a:gd name="connsiteY0" fmla="*/ 0 h 365125"/>
                <a:gd name="connsiteX1" fmla="*/ 9537539 w 9537539"/>
                <a:gd name="connsiteY1" fmla="*/ 0 h 365125"/>
                <a:gd name="connsiteX2" fmla="*/ 9294470 w 9537539"/>
                <a:gd name="connsiteY2" fmla="*/ 365125 h 365125"/>
                <a:gd name="connsiteX3" fmla="*/ 0 w 9537539"/>
                <a:gd name="connsiteY3" fmla="*/ 365125 h 365125"/>
                <a:gd name="connsiteX4" fmla="*/ 0 w 9537539"/>
                <a:gd name="connsiteY4" fmla="*/ 0 h 365125"/>
                <a:gd name="connsiteX0" fmla="*/ 0 w 9537539"/>
                <a:gd name="connsiteY0" fmla="*/ 0 h 386894"/>
                <a:gd name="connsiteX1" fmla="*/ 9537539 w 9537539"/>
                <a:gd name="connsiteY1" fmla="*/ 0 h 386894"/>
                <a:gd name="connsiteX2" fmla="*/ 9440201 w 9537539"/>
                <a:gd name="connsiteY2" fmla="*/ 386894 h 386894"/>
                <a:gd name="connsiteX3" fmla="*/ 0 w 9537539"/>
                <a:gd name="connsiteY3" fmla="*/ 365125 h 386894"/>
                <a:gd name="connsiteX4" fmla="*/ 0 w 9537539"/>
                <a:gd name="connsiteY4" fmla="*/ 0 h 386894"/>
                <a:gd name="connsiteX0" fmla="*/ 0 w 9537539"/>
                <a:gd name="connsiteY0" fmla="*/ 0 h 381490"/>
                <a:gd name="connsiteX1" fmla="*/ 9537539 w 9537539"/>
                <a:gd name="connsiteY1" fmla="*/ 0 h 381490"/>
                <a:gd name="connsiteX2" fmla="*/ 9502280 w 9537539"/>
                <a:gd name="connsiteY2" fmla="*/ 381490 h 381490"/>
                <a:gd name="connsiteX3" fmla="*/ 0 w 9537539"/>
                <a:gd name="connsiteY3" fmla="*/ 365125 h 381490"/>
                <a:gd name="connsiteX4" fmla="*/ 0 w 9537539"/>
                <a:gd name="connsiteY4" fmla="*/ 0 h 381490"/>
                <a:gd name="connsiteX0" fmla="*/ 35349 w 9537539"/>
                <a:gd name="connsiteY0" fmla="*/ 7136 h 381490"/>
                <a:gd name="connsiteX1" fmla="*/ 9537539 w 9537539"/>
                <a:gd name="connsiteY1" fmla="*/ 0 h 381490"/>
                <a:gd name="connsiteX2" fmla="*/ 9502280 w 9537539"/>
                <a:gd name="connsiteY2" fmla="*/ 381490 h 381490"/>
                <a:gd name="connsiteX3" fmla="*/ 0 w 9537539"/>
                <a:gd name="connsiteY3" fmla="*/ 365125 h 381490"/>
                <a:gd name="connsiteX4" fmla="*/ 35349 w 9537539"/>
                <a:gd name="connsiteY4" fmla="*/ 7136 h 38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7539" h="381490">
                  <a:moveTo>
                    <a:pt x="35349" y="7136"/>
                  </a:moveTo>
                  <a:lnTo>
                    <a:pt x="9537539" y="0"/>
                  </a:lnTo>
                  <a:lnTo>
                    <a:pt x="9502280" y="381490"/>
                  </a:lnTo>
                  <a:lnTo>
                    <a:pt x="0" y="365125"/>
                  </a:lnTo>
                  <a:lnTo>
                    <a:pt x="35349" y="7136"/>
                  </a:lnTo>
                  <a:close/>
                </a:path>
              </a:pathLst>
            </a:custGeom>
            <a:gradFill flip="none" rotWithShape="1">
              <a:gsLst>
                <a:gs pos="0">
                  <a:schemeClr val="accent4"/>
                </a:gs>
                <a:gs pos="37000">
                  <a:schemeClr val="accent5"/>
                </a:gs>
                <a:gs pos="81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67827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E448FE-8FF1-4648-945B-9DF69426B2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EF24FA-5AE9-B740-B1C5-9C416CF1A35D}"/>
              </a:ext>
            </a:extLst>
          </p:cNvPr>
          <p:cNvSpPr>
            <a:spLocks noGrp="1"/>
          </p:cNvSpPr>
          <p:nvPr>
            <p:ph type="body" orient="vert" idx="1"/>
          </p:nvPr>
        </p:nvSpPr>
        <p:spPr>
          <a:xfrm>
            <a:off x="838200" y="365125"/>
            <a:ext cx="7734300" cy="548681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2">
            <a:extLst>
              <a:ext uri="{FF2B5EF4-FFF2-40B4-BE49-F238E27FC236}">
                <a16:creationId xmlns:a16="http://schemas.microsoft.com/office/drawing/2014/main" id="{E3F17B45-081C-6547-9CB6-722327FA6F7A}"/>
              </a:ext>
            </a:extLst>
          </p:cNvPr>
          <p:cNvSpPr>
            <a:spLocks noGrp="1"/>
          </p:cNvSpPr>
          <p:nvPr>
            <p:ph type="body" idx="10"/>
          </p:nvPr>
        </p:nvSpPr>
        <p:spPr>
          <a:xfrm>
            <a:off x="525441" y="5851944"/>
            <a:ext cx="10515600" cy="232481"/>
          </a:xfrm>
        </p:spPr>
        <p:txBody>
          <a:bodyPr>
            <a:normAutofit/>
          </a:bodyPr>
          <a:lstStyle>
            <a:lvl1pPr marL="0" indent="0">
              <a:buNone/>
              <a:defRPr sz="1100" b="0" i="1">
                <a:solidFill>
                  <a:schemeClr val="tx1">
                    <a:tint val="75000"/>
                  </a:schemeClr>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0" name="Group 9">
            <a:extLst>
              <a:ext uri="{FF2B5EF4-FFF2-40B4-BE49-F238E27FC236}">
                <a16:creationId xmlns:a16="http://schemas.microsoft.com/office/drawing/2014/main" id="{3E70764F-8BDE-C945-8FFA-69427C496F2C}"/>
              </a:ext>
            </a:extLst>
          </p:cNvPr>
          <p:cNvGrpSpPr/>
          <p:nvPr userDrawn="1"/>
        </p:nvGrpSpPr>
        <p:grpSpPr>
          <a:xfrm>
            <a:off x="379745" y="6333727"/>
            <a:ext cx="11732038" cy="313872"/>
            <a:chOff x="379745" y="6333727"/>
            <a:chExt cx="11732038" cy="313872"/>
          </a:xfrm>
        </p:grpSpPr>
        <p:pic>
          <p:nvPicPr>
            <p:cNvPr id="11" name="Picture 10" descr="Logo&#10;&#10;Description automatically generated">
              <a:extLst>
                <a:ext uri="{FF2B5EF4-FFF2-40B4-BE49-F238E27FC236}">
                  <a16:creationId xmlns:a16="http://schemas.microsoft.com/office/drawing/2014/main" id="{165727F8-9617-5E40-9A7B-C2FE3D1BB03C}"/>
                </a:ext>
              </a:extLst>
            </p:cNvPr>
            <p:cNvPicPr>
              <a:picLocks noChangeAspect="1"/>
            </p:cNvPicPr>
            <p:nvPr userDrawn="1"/>
          </p:nvPicPr>
          <p:blipFill rotWithShape="1">
            <a:blip r:embed="rId2"/>
            <a:srcRect l="5668" t="42701" r="5893" b="42109"/>
            <a:stretch/>
          </p:blipFill>
          <p:spPr>
            <a:xfrm>
              <a:off x="10284354" y="6333727"/>
              <a:ext cx="1827429" cy="313872"/>
            </a:xfrm>
            <a:prstGeom prst="rect">
              <a:avLst/>
            </a:prstGeom>
          </p:spPr>
        </p:pic>
        <p:sp>
          <p:nvSpPr>
            <p:cNvPr id="12" name="Rectangle 7">
              <a:extLst>
                <a:ext uri="{FF2B5EF4-FFF2-40B4-BE49-F238E27FC236}">
                  <a16:creationId xmlns:a16="http://schemas.microsoft.com/office/drawing/2014/main" id="{EC11D8E0-CD1B-4642-B36E-E4E9DC73B9C9}"/>
                </a:ext>
              </a:extLst>
            </p:cNvPr>
            <p:cNvSpPr/>
            <p:nvPr userDrawn="1"/>
          </p:nvSpPr>
          <p:spPr>
            <a:xfrm>
              <a:off x="379745" y="6359505"/>
              <a:ext cx="9819383" cy="243256"/>
            </a:xfrm>
            <a:custGeom>
              <a:avLst/>
              <a:gdLst>
                <a:gd name="connsiteX0" fmla="*/ 0 w 9537539"/>
                <a:gd name="connsiteY0" fmla="*/ 0 h 365125"/>
                <a:gd name="connsiteX1" fmla="*/ 9537539 w 9537539"/>
                <a:gd name="connsiteY1" fmla="*/ 0 h 365125"/>
                <a:gd name="connsiteX2" fmla="*/ 9537539 w 9537539"/>
                <a:gd name="connsiteY2" fmla="*/ 365125 h 365125"/>
                <a:gd name="connsiteX3" fmla="*/ 0 w 9537539"/>
                <a:gd name="connsiteY3" fmla="*/ 365125 h 365125"/>
                <a:gd name="connsiteX4" fmla="*/ 0 w 9537539"/>
                <a:gd name="connsiteY4" fmla="*/ 0 h 365125"/>
                <a:gd name="connsiteX0" fmla="*/ 0 w 9537539"/>
                <a:gd name="connsiteY0" fmla="*/ 0 h 365125"/>
                <a:gd name="connsiteX1" fmla="*/ 9537539 w 9537539"/>
                <a:gd name="connsiteY1" fmla="*/ 0 h 365125"/>
                <a:gd name="connsiteX2" fmla="*/ 9294470 w 9537539"/>
                <a:gd name="connsiteY2" fmla="*/ 365125 h 365125"/>
                <a:gd name="connsiteX3" fmla="*/ 0 w 9537539"/>
                <a:gd name="connsiteY3" fmla="*/ 365125 h 365125"/>
                <a:gd name="connsiteX4" fmla="*/ 0 w 9537539"/>
                <a:gd name="connsiteY4" fmla="*/ 0 h 365125"/>
                <a:gd name="connsiteX0" fmla="*/ 0 w 9537539"/>
                <a:gd name="connsiteY0" fmla="*/ 0 h 386894"/>
                <a:gd name="connsiteX1" fmla="*/ 9537539 w 9537539"/>
                <a:gd name="connsiteY1" fmla="*/ 0 h 386894"/>
                <a:gd name="connsiteX2" fmla="*/ 9440201 w 9537539"/>
                <a:gd name="connsiteY2" fmla="*/ 386894 h 386894"/>
                <a:gd name="connsiteX3" fmla="*/ 0 w 9537539"/>
                <a:gd name="connsiteY3" fmla="*/ 365125 h 386894"/>
                <a:gd name="connsiteX4" fmla="*/ 0 w 9537539"/>
                <a:gd name="connsiteY4" fmla="*/ 0 h 386894"/>
                <a:gd name="connsiteX0" fmla="*/ 0 w 9537539"/>
                <a:gd name="connsiteY0" fmla="*/ 0 h 381490"/>
                <a:gd name="connsiteX1" fmla="*/ 9537539 w 9537539"/>
                <a:gd name="connsiteY1" fmla="*/ 0 h 381490"/>
                <a:gd name="connsiteX2" fmla="*/ 9502280 w 9537539"/>
                <a:gd name="connsiteY2" fmla="*/ 381490 h 381490"/>
                <a:gd name="connsiteX3" fmla="*/ 0 w 9537539"/>
                <a:gd name="connsiteY3" fmla="*/ 365125 h 381490"/>
                <a:gd name="connsiteX4" fmla="*/ 0 w 9537539"/>
                <a:gd name="connsiteY4" fmla="*/ 0 h 381490"/>
                <a:gd name="connsiteX0" fmla="*/ 35349 w 9537539"/>
                <a:gd name="connsiteY0" fmla="*/ 7136 h 381490"/>
                <a:gd name="connsiteX1" fmla="*/ 9537539 w 9537539"/>
                <a:gd name="connsiteY1" fmla="*/ 0 h 381490"/>
                <a:gd name="connsiteX2" fmla="*/ 9502280 w 9537539"/>
                <a:gd name="connsiteY2" fmla="*/ 381490 h 381490"/>
                <a:gd name="connsiteX3" fmla="*/ 0 w 9537539"/>
                <a:gd name="connsiteY3" fmla="*/ 365125 h 381490"/>
                <a:gd name="connsiteX4" fmla="*/ 35349 w 9537539"/>
                <a:gd name="connsiteY4" fmla="*/ 7136 h 38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7539" h="381490">
                  <a:moveTo>
                    <a:pt x="35349" y="7136"/>
                  </a:moveTo>
                  <a:lnTo>
                    <a:pt x="9537539" y="0"/>
                  </a:lnTo>
                  <a:lnTo>
                    <a:pt x="9502280" y="381490"/>
                  </a:lnTo>
                  <a:lnTo>
                    <a:pt x="0" y="365125"/>
                  </a:lnTo>
                  <a:lnTo>
                    <a:pt x="35349" y="7136"/>
                  </a:lnTo>
                  <a:close/>
                </a:path>
              </a:pathLst>
            </a:custGeom>
            <a:gradFill flip="none" rotWithShape="1">
              <a:gsLst>
                <a:gs pos="0">
                  <a:schemeClr val="accent4"/>
                </a:gs>
                <a:gs pos="37000">
                  <a:schemeClr val="accent5"/>
                </a:gs>
                <a:gs pos="81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07803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5ED5C-0D83-5A4F-9920-3CB73691C65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4A4E2C4-F0F7-CC4F-9EAA-D2AF7F957E22}"/>
              </a:ext>
            </a:extLst>
          </p:cNvPr>
          <p:cNvSpPr>
            <a:spLocks noGrp="1"/>
          </p:cNvSpPr>
          <p:nvPr>
            <p:ph idx="1"/>
          </p:nvPr>
        </p:nvSpPr>
        <p:spPr>
          <a:xfrm>
            <a:off x="514109" y="1547621"/>
            <a:ext cx="11058766" cy="4410251"/>
          </a:xfrm>
        </p:spPr>
        <p:txBody>
          <a:bodyPr/>
          <a:lstStyle>
            <a:lvl1pPr>
              <a:buSzPct val="115000"/>
              <a:defRPr/>
            </a:lvl1pPr>
            <a:lvl2pPr>
              <a:buSzPct val="95000"/>
              <a:defRPr b="0" i="0">
                <a:latin typeface="Proxima Nova Alt Rg" panose="02000506030000020004" pitchFamily="2" charset="77"/>
              </a:defRPr>
            </a:lvl2pPr>
            <a:lvl3pPr marL="1087438" indent="-173038">
              <a:buSzPct val="75000"/>
              <a:buFont typeface="Wingdings" pitchFamily="2" charset="2"/>
              <a:buChar char="§"/>
              <a:defRPr b="0" i="0">
                <a:latin typeface="Proxima Nova Alt Rg" panose="02000506030000020004" pitchFamily="2" charset="77"/>
              </a:defRPr>
            </a:lvl3pPr>
            <a:lvl4pPr marL="1550988" indent="-179388">
              <a:buSzPct val="70000"/>
              <a:buFont typeface="Wingdings" pitchFamily="2" charset="2"/>
              <a:buChar char="§"/>
              <a:defRPr b="0" i="0">
                <a:latin typeface="Proxima Nova Alt Rg" panose="02000506030000020004" pitchFamily="2" charset="77"/>
              </a:defRPr>
            </a:lvl4pPr>
            <a:lvl5pPr marL="2058988" indent="-230188">
              <a:buSzPct val="65000"/>
              <a:buFont typeface="Courier New" panose="02070309020205020404" pitchFamily="49" charset="0"/>
              <a:buChar char="o"/>
              <a:defRPr b="0" i="0">
                <a:latin typeface="Proxima Nova Alt Rg" panose="02000506030000020004"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5164EA17-88CF-2344-AF0B-C786645127A0}"/>
              </a:ext>
            </a:extLst>
          </p:cNvPr>
          <p:cNvCxnSpPr/>
          <p:nvPr userDrawn="1"/>
        </p:nvCxnSpPr>
        <p:spPr>
          <a:xfrm>
            <a:off x="0" y="1446836"/>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AutoShape 2" descr="Voltron Therapeutics PowerPoint, Template.pptx">
            <a:extLst>
              <a:ext uri="{FF2B5EF4-FFF2-40B4-BE49-F238E27FC236}">
                <a16:creationId xmlns:a16="http://schemas.microsoft.com/office/drawing/2014/main" id="{0A7D1EB3-AE03-E3A1-9958-93F9C8D469F7}"/>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 name="Group 3">
            <a:extLst>
              <a:ext uri="{FF2B5EF4-FFF2-40B4-BE49-F238E27FC236}">
                <a16:creationId xmlns:a16="http://schemas.microsoft.com/office/drawing/2014/main" id="{9B8A8E44-8735-D237-9846-3C32C2D6C605}"/>
              </a:ext>
            </a:extLst>
          </p:cNvPr>
          <p:cNvGrpSpPr/>
          <p:nvPr userDrawn="1"/>
        </p:nvGrpSpPr>
        <p:grpSpPr>
          <a:xfrm>
            <a:off x="514109" y="6346658"/>
            <a:ext cx="11312934" cy="511342"/>
            <a:chOff x="514109" y="6346658"/>
            <a:chExt cx="11312934" cy="511342"/>
          </a:xfrm>
        </p:grpSpPr>
        <p:grpSp>
          <p:nvGrpSpPr>
            <p:cNvPr id="12" name="Group 11">
              <a:extLst>
                <a:ext uri="{FF2B5EF4-FFF2-40B4-BE49-F238E27FC236}">
                  <a16:creationId xmlns:a16="http://schemas.microsoft.com/office/drawing/2014/main" id="{3CCF7A30-347B-3D77-016D-A6B3C994E0E4}"/>
                </a:ext>
              </a:extLst>
            </p:cNvPr>
            <p:cNvGrpSpPr/>
            <p:nvPr userDrawn="1"/>
          </p:nvGrpSpPr>
          <p:grpSpPr>
            <a:xfrm>
              <a:off x="514109" y="6346658"/>
              <a:ext cx="10049617" cy="454604"/>
              <a:chOff x="-1" y="851000"/>
              <a:chExt cx="11992319" cy="635392"/>
            </a:xfrm>
          </p:grpSpPr>
          <p:sp>
            <p:nvSpPr>
              <p:cNvPr id="13" name="Rectangle 7">
                <a:extLst>
                  <a:ext uri="{FF2B5EF4-FFF2-40B4-BE49-F238E27FC236}">
                    <a16:creationId xmlns:a16="http://schemas.microsoft.com/office/drawing/2014/main" id="{DC6FA992-9D97-E5BC-B5C9-3E4884DC25A6}"/>
                  </a:ext>
                </a:extLst>
              </p:cNvPr>
              <p:cNvSpPr/>
              <p:nvPr userDrawn="1"/>
            </p:nvSpPr>
            <p:spPr>
              <a:xfrm>
                <a:off x="-1" y="860552"/>
                <a:ext cx="10028346" cy="587248"/>
              </a:xfrm>
              <a:custGeom>
                <a:avLst/>
                <a:gdLst>
                  <a:gd name="connsiteX0" fmla="*/ 0 w 9537539"/>
                  <a:gd name="connsiteY0" fmla="*/ 0 h 365125"/>
                  <a:gd name="connsiteX1" fmla="*/ 9537539 w 9537539"/>
                  <a:gd name="connsiteY1" fmla="*/ 0 h 365125"/>
                  <a:gd name="connsiteX2" fmla="*/ 9537539 w 9537539"/>
                  <a:gd name="connsiteY2" fmla="*/ 365125 h 365125"/>
                  <a:gd name="connsiteX3" fmla="*/ 0 w 9537539"/>
                  <a:gd name="connsiteY3" fmla="*/ 365125 h 365125"/>
                  <a:gd name="connsiteX4" fmla="*/ 0 w 9537539"/>
                  <a:gd name="connsiteY4" fmla="*/ 0 h 365125"/>
                  <a:gd name="connsiteX0" fmla="*/ 0 w 9537539"/>
                  <a:gd name="connsiteY0" fmla="*/ 0 h 365125"/>
                  <a:gd name="connsiteX1" fmla="*/ 9537539 w 9537539"/>
                  <a:gd name="connsiteY1" fmla="*/ 0 h 365125"/>
                  <a:gd name="connsiteX2" fmla="*/ 9294470 w 9537539"/>
                  <a:gd name="connsiteY2" fmla="*/ 365125 h 365125"/>
                  <a:gd name="connsiteX3" fmla="*/ 0 w 9537539"/>
                  <a:gd name="connsiteY3" fmla="*/ 365125 h 365125"/>
                  <a:gd name="connsiteX4" fmla="*/ 0 w 9537539"/>
                  <a:gd name="connsiteY4" fmla="*/ 0 h 365125"/>
                  <a:gd name="connsiteX0" fmla="*/ 0 w 9537539"/>
                  <a:gd name="connsiteY0" fmla="*/ 0 h 386894"/>
                  <a:gd name="connsiteX1" fmla="*/ 9537539 w 9537539"/>
                  <a:gd name="connsiteY1" fmla="*/ 0 h 386894"/>
                  <a:gd name="connsiteX2" fmla="*/ 9440201 w 9537539"/>
                  <a:gd name="connsiteY2" fmla="*/ 386894 h 386894"/>
                  <a:gd name="connsiteX3" fmla="*/ 0 w 9537539"/>
                  <a:gd name="connsiteY3" fmla="*/ 365125 h 386894"/>
                  <a:gd name="connsiteX4" fmla="*/ 0 w 9537539"/>
                  <a:gd name="connsiteY4" fmla="*/ 0 h 386894"/>
                  <a:gd name="connsiteX0" fmla="*/ 0 w 9537539"/>
                  <a:gd name="connsiteY0" fmla="*/ 0 h 381490"/>
                  <a:gd name="connsiteX1" fmla="*/ 9537539 w 9537539"/>
                  <a:gd name="connsiteY1" fmla="*/ 0 h 381490"/>
                  <a:gd name="connsiteX2" fmla="*/ 9502280 w 9537539"/>
                  <a:gd name="connsiteY2" fmla="*/ 381490 h 381490"/>
                  <a:gd name="connsiteX3" fmla="*/ 0 w 9537539"/>
                  <a:gd name="connsiteY3" fmla="*/ 365125 h 381490"/>
                  <a:gd name="connsiteX4" fmla="*/ 0 w 9537539"/>
                  <a:gd name="connsiteY4" fmla="*/ 0 h 381490"/>
                  <a:gd name="connsiteX0" fmla="*/ 0 w 9537539"/>
                  <a:gd name="connsiteY0" fmla="*/ 0 h 388327"/>
                  <a:gd name="connsiteX1" fmla="*/ 9537539 w 9537539"/>
                  <a:gd name="connsiteY1" fmla="*/ 0 h 388327"/>
                  <a:gd name="connsiteX2" fmla="*/ 9386327 w 9537539"/>
                  <a:gd name="connsiteY2" fmla="*/ 388327 h 388327"/>
                  <a:gd name="connsiteX3" fmla="*/ 0 w 9537539"/>
                  <a:gd name="connsiteY3" fmla="*/ 365125 h 388327"/>
                  <a:gd name="connsiteX4" fmla="*/ 0 w 9537539"/>
                  <a:gd name="connsiteY4" fmla="*/ 0 h 388327"/>
                  <a:gd name="connsiteX0" fmla="*/ 0 w 9537539"/>
                  <a:gd name="connsiteY0" fmla="*/ 0 h 395164"/>
                  <a:gd name="connsiteX1" fmla="*/ 9537539 w 9537539"/>
                  <a:gd name="connsiteY1" fmla="*/ 0 h 395164"/>
                  <a:gd name="connsiteX2" fmla="*/ 9463629 w 9537539"/>
                  <a:gd name="connsiteY2" fmla="*/ 395164 h 395164"/>
                  <a:gd name="connsiteX3" fmla="*/ 0 w 9537539"/>
                  <a:gd name="connsiteY3" fmla="*/ 365125 h 395164"/>
                  <a:gd name="connsiteX4" fmla="*/ 0 w 9537539"/>
                  <a:gd name="connsiteY4" fmla="*/ 0 h 395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7539" h="395164">
                    <a:moveTo>
                      <a:pt x="0" y="0"/>
                    </a:moveTo>
                    <a:lnTo>
                      <a:pt x="9537539" y="0"/>
                    </a:lnTo>
                    <a:lnTo>
                      <a:pt x="9463629" y="395164"/>
                    </a:lnTo>
                    <a:lnTo>
                      <a:pt x="0" y="365125"/>
                    </a:lnTo>
                    <a:lnTo>
                      <a:pt x="0" y="0"/>
                    </a:lnTo>
                    <a:close/>
                  </a:path>
                </a:pathLst>
              </a:custGeom>
              <a:gradFill flip="none" rotWithShape="1">
                <a:gsLst>
                  <a:gs pos="0">
                    <a:schemeClr val="accent4"/>
                  </a:gs>
                  <a:gs pos="37000">
                    <a:schemeClr val="accent5"/>
                  </a:gs>
                  <a:gs pos="81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Logo, company name&#10;&#10;Description automatically generated">
                <a:extLst>
                  <a:ext uri="{FF2B5EF4-FFF2-40B4-BE49-F238E27FC236}">
                    <a16:creationId xmlns:a16="http://schemas.microsoft.com/office/drawing/2014/main" id="{872BFF6A-BDA2-6B53-1606-1165E982423B}"/>
                  </a:ext>
                </a:extLst>
              </p:cNvPr>
              <p:cNvPicPr>
                <a:picLocks noChangeAspect="1"/>
              </p:cNvPicPr>
              <p:nvPr userDrawn="1"/>
            </p:nvPicPr>
            <p:blipFill rotWithShape="1">
              <a:blip r:embed="rId2"/>
              <a:srcRect l="9887" t="35105" r="8931" b="35528"/>
              <a:stretch/>
            </p:blipFill>
            <p:spPr>
              <a:xfrm>
                <a:off x="10235860" y="851000"/>
                <a:ext cx="1756458" cy="635392"/>
              </a:xfrm>
              <a:prstGeom prst="rect">
                <a:avLst/>
              </a:prstGeom>
            </p:spPr>
          </p:pic>
        </p:grpSp>
        <p:pic>
          <p:nvPicPr>
            <p:cNvPr id="2054" name="Picture 6" descr="Massachusetts General Hospital - Wikipedia">
              <a:extLst>
                <a:ext uri="{FF2B5EF4-FFF2-40B4-BE49-F238E27FC236}">
                  <a16:creationId xmlns:a16="http://schemas.microsoft.com/office/drawing/2014/main" id="{14C77F97-DCC3-FB25-A6B5-A044D2C21C7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93905" y="6414356"/>
              <a:ext cx="433138" cy="41527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arvard University - Wikipedia">
              <a:extLst>
                <a:ext uri="{FF2B5EF4-FFF2-40B4-BE49-F238E27FC236}">
                  <a16:creationId xmlns:a16="http://schemas.microsoft.com/office/drawing/2014/main" id="{FE8E2EA8-4376-DDE8-D9C8-652F0E4D79C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4227" y="6346658"/>
              <a:ext cx="528033" cy="51134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4550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D26B7-C57E-9944-B8D9-011C6BC51B40}"/>
              </a:ext>
            </a:extLst>
          </p:cNvPr>
          <p:cNvSpPr>
            <a:spLocks noGrp="1"/>
          </p:cNvSpPr>
          <p:nvPr>
            <p:ph type="title"/>
          </p:nvPr>
        </p:nvSpPr>
        <p:spPr>
          <a:xfrm>
            <a:off x="505347" y="1741488"/>
            <a:ext cx="10515600" cy="2847975"/>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7FF8F3A-8CB9-EC43-AF45-7C4AB3F44328}"/>
              </a:ext>
            </a:extLst>
          </p:cNvPr>
          <p:cNvSpPr>
            <a:spLocks noGrp="1"/>
          </p:cNvSpPr>
          <p:nvPr>
            <p:ph type="body" idx="1"/>
          </p:nvPr>
        </p:nvSpPr>
        <p:spPr>
          <a:xfrm>
            <a:off x="515394" y="4589464"/>
            <a:ext cx="10515600" cy="126248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A8CA2675-7737-914B-87A4-0D6C8C084D22}"/>
              </a:ext>
            </a:extLst>
          </p:cNvPr>
          <p:cNvCxnSpPr/>
          <p:nvPr userDrawn="1"/>
        </p:nvCxnSpPr>
        <p:spPr>
          <a:xfrm>
            <a:off x="0" y="4589463"/>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6D8941F6-C1B5-EE42-8652-5321F9AD1259}"/>
              </a:ext>
            </a:extLst>
          </p:cNvPr>
          <p:cNvSpPr>
            <a:spLocks noGrp="1"/>
          </p:cNvSpPr>
          <p:nvPr>
            <p:ph type="body" idx="10"/>
          </p:nvPr>
        </p:nvSpPr>
        <p:spPr>
          <a:xfrm>
            <a:off x="525441" y="5851944"/>
            <a:ext cx="10515600" cy="232481"/>
          </a:xfrm>
        </p:spPr>
        <p:txBody>
          <a:bodyPr>
            <a:normAutofit/>
          </a:bodyPr>
          <a:lstStyle>
            <a:lvl1pPr marL="0" indent="0">
              <a:buNone/>
              <a:defRPr sz="1100" b="0" i="1">
                <a:solidFill>
                  <a:schemeClr val="tx1">
                    <a:tint val="75000"/>
                  </a:schemeClr>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0" name="Group 9">
            <a:extLst>
              <a:ext uri="{FF2B5EF4-FFF2-40B4-BE49-F238E27FC236}">
                <a16:creationId xmlns:a16="http://schemas.microsoft.com/office/drawing/2014/main" id="{4018447F-391A-1C41-BE92-BE3E86183BCD}"/>
              </a:ext>
            </a:extLst>
          </p:cNvPr>
          <p:cNvGrpSpPr/>
          <p:nvPr userDrawn="1"/>
        </p:nvGrpSpPr>
        <p:grpSpPr>
          <a:xfrm>
            <a:off x="379745" y="6333727"/>
            <a:ext cx="11732038" cy="313872"/>
            <a:chOff x="379745" y="6333727"/>
            <a:chExt cx="11732038" cy="313872"/>
          </a:xfrm>
        </p:grpSpPr>
        <p:pic>
          <p:nvPicPr>
            <p:cNvPr id="11" name="Picture 10" descr="Logo&#10;&#10;Description automatically generated">
              <a:extLst>
                <a:ext uri="{FF2B5EF4-FFF2-40B4-BE49-F238E27FC236}">
                  <a16:creationId xmlns:a16="http://schemas.microsoft.com/office/drawing/2014/main" id="{35EF102E-415A-D447-9AA1-AAFF69939156}"/>
                </a:ext>
              </a:extLst>
            </p:cNvPr>
            <p:cNvPicPr>
              <a:picLocks noChangeAspect="1"/>
            </p:cNvPicPr>
            <p:nvPr userDrawn="1"/>
          </p:nvPicPr>
          <p:blipFill rotWithShape="1">
            <a:blip r:embed="rId2"/>
            <a:srcRect l="5668" t="42701" r="5893" b="42109"/>
            <a:stretch/>
          </p:blipFill>
          <p:spPr>
            <a:xfrm>
              <a:off x="10284354" y="6333727"/>
              <a:ext cx="1827429" cy="313872"/>
            </a:xfrm>
            <a:prstGeom prst="rect">
              <a:avLst/>
            </a:prstGeom>
          </p:spPr>
        </p:pic>
        <p:sp>
          <p:nvSpPr>
            <p:cNvPr id="15" name="Rectangle 7">
              <a:extLst>
                <a:ext uri="{FF2B5EF4-FFF2-40B4-BE49-F238E27FC236}">
                  <a16:creationId xmlns:a16="http://schemas.microsoft.com/office/drawing/2014/main" id="{42520188-A64B-2645-8F3C-79A7DD2ED8D4}"/>
                </a:ext>
              </a:extLst>
            </p:cNvPr>
            <p:cNvSpPr/>
            <p:nvPr userDrawn="1"/>
          </p:nvSpPr>
          <p:spPr>
            <a:xfrm>
              <a:off x="379745" y="6359505"/>
              <a:ext cx="9819383" cy="243256"/>
            </a:xfrm>
            <a:custGeom>
              <a:avLst/>
              <a:gdLst>
                <a:gd name="connsiteX0" fmla="*/ 0 w 9537539"/>
                <a:gd name="connsiteY0" fmla="*/ 0 h 365125"/>
                <a:gd name="connsiteX1" fmla="*/ 9537539 w 9537539"/>
                <a:gd name="connsiteY1" fmla="*/ 0 h 365125"/>
                <a:gd name="connsiteX2" fmla="*/ 9537539 w 9537539"/>
                <a:gd name="connsiteY2" fmla="*/ 365125 h 365125"/>
                <a:gd name="connsiteX3" fmla="*/ 0 w 9537539"/>
                <a:gd name="connsiteY3" fmla="*/ 365125 h 365125"/>
                <a:gd name="connsiteX4" fmla="*/ 0 w 9537539"/>
                <a:gd name="connsiteY4" fmla="*/ 0 h 365125"/>
                <a:gd name="connsiteX0" fmla="*/ 0 w 9537539"/>
                <a:gd name="connsiteY0" fmla="*/ 0 h 365125"/>
                <a:gd name="connsiteX1" fmla="*/ 9537539 w 9537539"/>
                <a:gd name="connsiteY1" fmla="*/ 0 h 365125"/>
                <a:gd name="connsiteX2" fmla="*/ 9294470 w 9537539"/>
                <a:gd name="connsiteY2" fmla="*/ 365125 h 365125"/>
                <a:gd name="connsiteX3" fmla="*/ 0 w 9537539"/>
                <a:gd name="connsiteY3" fmla="*/ 365125 h 365125"/>
                <a:gd name="connsiteX4" fmla="*/ 0 w 9537539"/>
                <a:gd name="connsiteY4" fmla="*/ 0 h 365125"/>
                <a:gd name="connsiteX0" fmla="*/ 0 w 9537539"/>
                <a:gd name="connsiteY0" fmla="*/ 0 h 386894"/>
                <a:gd name="connsiteX1" fmla="*/ 9537539 w 9537539"/>
                <a:gd name="connsiteY1" fmla="*/ 0 h 386894"/>
                <a:gd name="connsiteX2" fmla="*/ 9440201 w 9537539"/>
                <a:gd name="connsiteY2" fmla="*/ 386894 h 386894"/>
                <a:gd name="connsiteX3" fmla="*/ 0 w 9537539"/>
                <a:gd name="connsiteY3" fmla="*/ 365125 h 386894"/>
                <a:gd name="connsiteX4" fmla="*/ 0 w 9537539"/>
                <a:gd name="connsiteY4" fmla="*/ 0 h 386894"/>
                <a:gd name="connsiteX0" fmla="*/ 0 w 9537539"/>
                <a:gd name="connsiteY0" fmla="*/ 0 h 381490"/>
                <a:gd name="connsiteX1" fmla="*/ 9537539 w 9537539"/>
                <a:gd name="connsiteY1" fmla="*/ 0 h 381490"/>
                <a:gd name="connsiteX2" fmla="*/ 9502280 w 9537539"/>
                <a:gd name="connsiteY2" fmla="*/ 381490 h 381490"/>
                <a:gd name="connsiteX3" fmla="*/ 0 w 9537539"/>
                <a:gd name="connsiteY3" fmla="*/ 365125 h 381490"/>
                <a:gd name="connsiteX4" fmla="*/ 0 w 9537539"/>
                <a:gd name="connsiteY4" fmla="*/ 0 h 381490"/>
                <a:gd name="connsiteX0" fmla="*/ 35349 w 9537539"/>
                <a:gd name="connsiteY0" fmla="*/ 7136 h 381490"/>
                <a:gd name="connsiteX1" fmla="*/ 9537539 w 9537539"/>
                <a:gd name="connsiteY1" fmla="*/ 0 h 381490"/>
                <a:gd name="connsiteX2" fmla="*/ 9502280 w 9537539"/>
                <a:gd name="connsiteY2" fmla="*/ 381490 h 381490"/>
                <a:gd name="connsiteX3" fmla="*/ 0 w 9537539"/>
                <a:gd name="connsiteY3" fmla="*/ 365125 h 381490"/>
                <a:gd name="connsiteX4" fmla="*/ 35349 w 9537539"/>
                <a:gd name="connsiteY4" fmla="*/ 7136 h 38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7539" h="381490">
                  <a:moveTo>
                    <a:pt x="35349" y="7136"/>
                  </a:moveTo>
                  <a:lnTo>
                    <a:pt x="9537539" y="0"/>
                  </a:lnTo>
                  <a:lnTo>
                    <a:pt x="9502280" y="381490"/>
                  </a:lnTo>
                  <a:lnTo>
                    <a:pt x="0" y="365125"/>
                  </a:lnTo>
                  <a:lnTo>
                    <a:pt x="35349" y="7136"/>
                  </a:lnTo>
                  <a:close/>
                </a:path>
              </a:pathLst>
            </a:custGeom>
            <a:gradFill flip="none" rotWithShape="1">
              <a:gsLst>
                <a:gs pos="0">
                  <a:schemeClr val="accent4"/>
                </a:gs>
                <a:gs pos="37000">
                  <a:schemeClr val="accent5"/>
                </a:gs>
                <a:gs pos="81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66879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B18CA-AA5D-3B4C-ABC3-3EE948253C2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80B2BC8-245D-8C4E-8498-816210005E0C}"/>
              </a:ext>
            </a:extLst>
          </p:cNvPr>
          <p:cNvSpPr>
            <a:spLocks noGrp="1"/>
          </p:cNvSpPr>
          <p:nvPr>
            <p:ph sz="half" idx="1"/>
          </p:nvPr>
        </p:nvSpPr>
        <p:spPr>
          <a:xfrm>
            <a:off x="502534" y="172991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DFBD40-9B2D-E346-B180-EE7D9EEF44D9}"/>
              </a:ext>
            </a:extLst>
          </p:cNvPr>
          <p:cNvSpPr>
            <a:spLocks noGrp="1"/>
          </p:cNvSpPr>
          <p:nvPr>
            <p:ph sz="half" idx="2"/>
          </p:nvPr>
        </p:nvSpPr>
        <p:spPr>
          <a:xfrm>
            <a:off x="5851002" y="174466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8EE5D38F-3206-D64F-80C6-A4E7DC8BB733}"/>
              </a:ext>
            </a:extLst>
          </p:cNvPr>
          <p:cNvCxnSpPr/>
          <p:nvPr userDrawn="1"/>
        </p:nvCxnSpPr>
        <p:spPr>
          <a:xfrm>
            <a:off x="0" y="1446836"/>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820A6B3E-B377-1C4E-9CBB-02437308396D}"/>
              </a:ext>
            </a:extLst>
          </p:cNvPr>
          <p:cNvSpPr>
            <a:spLocks noGrp="1"/>
          </p:cNvSpPr>
          <p:nvPr>
            <p:ph type="body" idx="10"/>
          </p:nvPr>
        </p:nvSpPr>
        <p:spPr>
          <a:xfrm>
            <a:off x="525441" y="5851944"/>
            <a:ext cx="10515600" cy="232481"/>
          </a:xfrm>
        </p:spPr>
        <p:txBody>
          <a:bodyPr>
            <a:normAutofit/>
          </a:bodyPr>
          <a:lstStyle>
            <a:lvl1pPr marL="0" indent="0">
              <a:buNone/>
              <a:defRPr sz="1100" b="0" i="1">
                <a:solidFill>
                  <a:schemeClr val="tx1">
                    <a:tint val="75000"/>
                  </a:schemeClr>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2" name="Group 11">
            <a:extLst>
              <a:ext uri="{FF2B5EF4-FFF2-40B4-BE49-F238E27FC236}">
                <a16:creationId xmlns:a16="http://schemas.microsoft.com/office/drawing/2014/main" id="{774BC933-62A8-D94C-93AB-8F2543227A7A}"/>
              </a:ext>
            </a:extLst>
          </p:cNvPr>
          <p:cNvGrpSpPr/>
          <p:nvPr userDrawn="1"/>
        </p:nvGrpSpPr>
        <p:grpSpPr>
          <a:xfrm>
            <a:off x="379745" y="6333727"/>
            <a:ext cx="11732038" cy="313872"/>
            <a:chOff x="379745" y="6333727"/>
            <a:chExt cx="11732038" cy="313872"/>
          </a:xfrm>
        </p:grpSpPr>
        <p:pic>
          <p:nvPicPr>
            <p:cNvPr id="13" name="Picture 12" descr="Logo&#10;&#10;Description automatically generated">
              <a:extLst>
                <a:ext uri="{FF2B5EF4-FFF2-40B4-BE49-F238E27FC236}">
                  <a16:creationId xmlns:a16="http://schemas.microsoft.com/office/drawing/2014/main" id="{E017FC0A-0F78-7A42-BFE9-14A43033DF7E}"/>
                </a:ext>
              </a:extLst>
            </p:cNvPr>
            <p:cNvPicPr>
              <a:picLocks noChangeAspect="1"/>
            </p:cNvPicPr>
            <p:nvPr userDrawn="1"/>
          </p:nvPicPr>
          <p:blipFill rotWithShape="1">
            <a:blip r:embed="rId2"/>
            <a:srcRect l="5668" t="42701" r="5893" b="42109"/>
            <a:stretch/>
          </p:blipFill>
          <p:spPr>
            <a:xfrm>
              <a:off x="10284354" y="6333727"/>
              <a:ext cx="1827429" cy="313872"/>
            </a:xfrm>
            <a:prstGeom prst="rect">
              <a:avLst/>
            </a:prstGeom>
          </p:spPr>
        </p:pic>
        <p:sp>
          <p:nvSpPr>
            <p:cNvPr id="14" name="Rectangle 7">
              <a:extLst>
                <a:ext uri="{FF2B5EF4-FFF2-40B4-BE49-F238E27FC236}">
                  <a16:creationId xmlns:a16="http://schemas.microsoft.com/office/drawing/2014/main" id="{D2423A66-54B6-3D4D-8C94-300892A2F50C}"/>
                </a:ext>
              </a:extLst>
            </p:cNvPr>
            <p:cNvSpPr/>
            <p:nvPr userDrawn="1"/>
          </p:nvSpPr>
          <p:spPr>
            <a:xfrm>
              <a:off x="379745" y="6359505"/>
              <a:ext cx="9819383" cy="243256"/>
            </a:xfrm>
            <a:custGeom>
              <a:avLst/>
              <a:gdLst>
                <a:gd name="connsiteX0" fmla="*/ 0 w 9537539"/>
                <a:gd name="connsiteY0" fmla="*/ 0 h 365125"/>
                <a:gd name="connsiteX1" fmla="*/ 9537539 w 9537539"/>
                <a:gd name="connsiteY1" fmla="*/ 0 h 365125"/>
                <a:gd name="connsiteX2" fmla="*/ 9537539 w 9537539"/>
                <a:gd name="connsiteY2" fmla="*/ 365125 h 365125"/>
                <a:gd name="connsiteX3" fmla="*/ 0 w 9537539"/>
                <a:gd name="connsiteY3" fmla="*/ 365125 h 365125"/>
                <a:gd name="connsiteX4" fmla="*/ 0 w 9537539"/>
                <a:gd name="connsiteY4" fmla="*/ 0 h 365125"/>
                <a:gd name="connsiteX0" fmla="*/ 0 w 9537539"/>
                <a:gd name="connsiteY0" fmla="*/ 0 h 365125"/>
                <a:gd name="connsiteX1" fmla="*/ 9537539 w 9537539"/>
                <a:gd name="connsiteY1" fmla="*/ 0 h 365125"/>
                <a:gd name="connsiteX2" fmla="*/ 9294470 w 9537539"/>
                <a:gd name="connsiteY2" fmla="*/ 365125 h 365125"/>
                <a:gd name="connsiteX3" fmla="*/ 0 w 9537539"/>
                <a:gd name="connsiteY3" fmla="*/ 365125 h 365125"/>
                <a:gd name="connsiteX4" fmla="*/ 0 w 9537539"/>
                <a:gd name="connsiteY4" fmla="*/ 0 h 365125"/>
                <a:gd name="connsiteX0" fmla="*/ 0 w 9537539"/>
                <a:gd name="connsiteY0" fmla="*/ 0 h 386894"/>
                <a:gd name="connsiteX1" fmla="*/ 9537539 w 9537539"/>
                <a:gd name="connsiteY1" fmla="*/ 0 h 386894"/>
                <a:gd name="connsiteX2" fmla="*/ 9440201 w 9537539"/>
                <a:gd name="connsiteY2" fmla="*/ 386894 h 386894"/>
                <a:gd name="connsiteX3" fmla="*/ 0 w 9537539"/>
                <a:gd name="connsiteY3" fmla="*/ 365125 h 386894"/>
                <a:gd name="connsiteX4" fmla="*/ 0 w 9537539"/>
                <a:gd name="connsiteY4" fmla="*/ 0 h 386894"/>
                <a:gd name="connsiteX0" fmla="*/ 0 w 9537539"/>
                <a:gd name="connsiteY0" fmla="*/ 0 h 381490"/>
                <a:gd name="connsiteX1" fmla="*/ 9537539 w 9537539"/>
                <a:gd name="connsiteY1" fmla="*/ 0 h 381490"/>
                <a:gd name="connsiteX2" fmla="*/ 9502280 w 9537539"/>
                <a:gd name="connsiteY2" fmla="*/ 381490 h 381490"/>
                <a:gd name="connsiteX3" fmla="*/ 0 w 9537539"/>
                <a:gd name="connsiteY3" fmla="*/ 365125 h 381490"/>
                <a:gd name="connsiteX4" fmla="*/ 0 w 9537539"/>
                <a:gd name="connsiteY4" fmla="*/ 0 h 381490"/>
                <a:gd name="connsiteX0" fmla="*/ 35349 w 9537539"/>
                <a:gd name="connsiteY0" fmla="*/ 7136 h 381490"/>
                <a:gd name="connsiteX1" fmla="*/ 9537539 w 9537539"/>
                <a:gd name="connsiteY1" fmla="*/ 0 h 381490"/>
                <a:gd name="connsiteX2" fmla="*/ 9502280 w 9537539"/>
                <a:gd name="connsiteY2" fmla="*/ 381490 h 381490"/>
                <a:gd name="connsiteX3" fmla="*/ 0 w 9537539"/>
                <a:gd name="connsiteY3" fmla="*/ 365125 h 381490"/>
                <a:gd name="connsiteX4" fmla="*/ 35349 w 9537539"/>
                <a:gd name="connsiteY4" fmla="*/ 7136 h 38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7539" h="381490">
                  <a:moveTo>
                    <a:pt x="35349" y="7136"/>
                  </a:moveTo>
                  <a:lnTo>
                    <a:pt x="9537539" y="0"/>
                  </a:lnTo>
                  <a:lnTo>
                    <a:pt x="9502280" y="381490"/>
                  </a:lnTo>
                  <a:lnTo>
                    <a:pt x="0" y="365125"/>
                  </a:lnTo>
                  <a:lnTo>
                    <a:pt x="35349" y="7136"/>
                  </a:lnTo>
                  <a:close/>
                </a:path>
              </a:pathLst>
            </a:custGeom>
            <a:gradFill flip="none" rotWithShape="1">
              <a:gsLst>
                <a:gs pos="0">
                  <a:schemeClr val="accent4"/>
                </a:gs>
                <a:gs pos="37000">
                  <a:schemeClr val="accent5"/>
                </a:gs>
                <a:gs pos="81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16204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68EAC-4BBB-6D48-B6ED-7197D238D052}"/>
              </a:ext>
            </a:extLst>
          </p:cNvPr>
          <p:cNvSpPr>
            <a:spLocks noGrp="1"/>
          </p:cNvSpPr>
          <p:nvPr>
            <p:ph type="title"/>
          </p:nvPr>
        </p:nvSpPr>
        <p:spPr>
          <a:xfrm>
            <a:off x="495300" y="365124"/>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3BE090-1213-514B-A665-55918195DDF5}"/>
              </a:ext>
            </a:extLst>
          </p:cNvPr>
          <p:cNvSpPr>
            <a:spLocks noGrp="1"/>
          </p:cNvSpPr>
          <p:nvPr>
            <p:ph type="body" idx="1"/>
          </p:nvPr>
        </p:nvSpPr>
        <p:spPr>
          <a:xfrm>
            <a:off x="524067" y="169068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A3AEA7-6243-3B43-B7CA-458B2B9D4A28}"/>
              </a:ext>
            </a:extLst>
          </p:cNvPr>
          <p:cNvSpPr>
            <a:spLocks noGrp="1"/>
          </p:cNvSpPr>
          <p:nvPr>
            <p:ph sz="half" idx="2"/>
          </p:nvPr>
        </p:nvSpPr>
        <p:spPr>
          <a:xfrm>
            <a:off x="524067" y="2505075"/>
            <a:ext cx="5157787" cy="3344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0A9F1BD-92FC-ED4B-B630-D49D99AC3ACA}"/>
              </a:ext>
            </a:extLst>
          </p:cNvPr>
          <p:cNvSpPr>
            <a:spLocks noGrp="1"/>
          </p:cNvSpPr>
          <p:nvPr>
            <p:ph type="body" sz="quarter" idx="3"/>
          </p:nvPr>
        </p:nvSpPr>
        <p:spPr>
          <a:xfrm>
            <a:off x="6019801" y="169735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E2943C-1DBD-A44C-842C-06BADD081419}"/>
              </a:ext>
            </a:extLst>
          </p:cNvPr>
          <p:cNvSpPr>
            <a:spLocks noGrp="1"/>
          </p:cNvSpPr>
          <p:nvPr>
            <p:ph sz="quarter" idx="4"/>
          </p:nvPr>
        </p:nvSpPr>
        <p:spPr>
          <a:xfrm>
            <a:off x="6019801" y="2514599"/>
            <a:ext cx="5183188" cy="3344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4D1912CB-79CE-E94E-813D-ED9C72F10CF8}"/>
              </a:ext>
            </a:extLst>
          </p:cNvPr>
          <p:cNvCxnSpPr/>
          <p:nvPr userDrawn="1"/>
        </p:nvCxnSpPr>
        <p:spPr>
          <a:xfrm>
            <a:off x="0" y="1690687"/>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CEE681EA-3F98-064E-AAF6-6339044086C8}"/>
              </a:ext>
            </a:extLst>
          </p:cNvPr>
          <p:cNvSpPr>
            <a:spLocks noGrp="1"/>
          </p:cNvSpPr>
          <p:nvPr>
            <p:ph type="body" idx="10"/>
          </p:nvPr>
        </p:nvSpPr>
        <p:spPr>
          <a:xfrm>
            <a:off x="525441" y="5851944"/>
            <a:ext cx="10515600" cy="232481"/>
          </a:xfrm>
        </p:spPr>
        <p:txBody>
          <a:bodyPr>
            <a:normAutofit/>
          </a:bodyPr>
          <a:lstStyle>
            <a:lvl1pPr marL="0" indent="0">
              <a:buNone/>
              <a:defRPr sz="1100" b="0" i="1">
                <a:solidFill>
                  <a:schemeClr val="tx1">
                    <a:tint val="75000"/>
                  </a:schemeClr>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4" name="Group 13">
            <a:extLst>
              <a:ext uri="{FF2B5EF4-FFF2-40B4-BE49-F238E27FC236}">
                <a16:creationId xmlns:a16="http://schemas.microsoft.com/office/drawing/2014/main" id="{81D78AFC-9654-2745-96DB-37E1D4B2FC44}"/>
              </a:ext>
            </a:extLst>
          </p:cNvPr>
          <p:cNvGrpSpPr/>
          <p:nvPr userDrawn="1"/>
        </p:nvGrpSpPr>
        <p:grpSpPr>
          <a:xfrm>
            <a:off x="379745" y="6333727"/>
            <a:ext cx="11732038" cy="313872"/>
            <a:chOff x="379745" y="6333727"/>
            <a:chExt cx="11732038" cy="313872"/>
          </a:xfrm>
        </p:grpSpPr>
        <p:pic>
          <p:nvPicPr>
            <p:cNvPr id="15" name="Picture 14" descr="Logo&#10;&#10;Description automatically generated">
              <a:extLst>
                <a:ext uri="{FF2B5EF4-FFF2-40B4-BE49-F238E27FC236}">
                  <a16:creationId xmlns:a16="http://schemas.microsoft.com/office/drawing/2014/main" id="{B4139414-E67A-224E-A302-88927E7AAF77}"/>
                </a:ext>
              </a:extLst>
            </p:cNvPr>
            <p:cNvPicPr>
              <a:picLocks noChangeAspect="1"/>
            </p:cNvPicPr>
            <p:nvPr userDrawn="1"/>
          </p:nvPicPr>
          <p:blipFill rotWithShape="1">
            <a:blip r:embed="rId2"/>
            <a:srcRect l="5668" t="42701" r="5893" b="42109"/>
            <a:stretch/>
          </p:blipFill>
          <p:spPr>
            <a:xfrm>
              <a:off x="10284354" y="6333727"/>
              <a:ext cx="1827429" cy="313872"/>
            </a:xfrm>
            <a:prstGeom prst="rect">
              <a:avLst/>
            </a:prstGeom>
          </p:spPr>
        </p:pic>
        <p:sp>
          <p:nvSpPr>
            <p:cNvPr id="16" name="Rectangle 7">
              <a:extLst>
                <a:ext uri="{FF2B5EF4-FFF2-40B4-BE49-F238E27FC236}">
                  <a16:creationId xmlns:a16="http://schemas.microsoft.com/office/drawing/2014/main" id="{472EB153-E3F9-874D-9B7A-87BF721216F0}"/>
                </a:ext>
              </a:extLst>
            </p:cNvPr>
            <p:cNvSpPr/>
            <p:nvPr userDrawn="1"/>
          </p:nvSpPr>
          <p:spPr>
            <a:xfrm>
              <a:off x="379745" y="6359505"/>
              <a:ext cx="9819383" cy="243256"/>
            </a:xfrm>
            <a:custGeom>
              <a:avLst/>
              <a:gdLst>
                <a:gd name="connsiteX0" fmla="*/ 0 w 9537539"/>
                <a:gd name="connsiteY0" fmla="*/ 0 h 365125"/>
                <a:gd name="connsiteX1" fmla="*/ 9537539 w 9537539"/>
                <a:gd name="connsiteY1" fmla="*/ 0 h 365125"/>
                <a:gd name="connsiteX2" fmla="*/ 9537539 w 9537539"/>
                <a:gd name="connsiteY2" fmla="*/ 365125 h 365125"/>
                <a:gd name="connsiteX3" fmla="*/ 0 w 9537539"/>
                <a:gd name="connsiteY3" fmla="*/ 365125 h 365125"/>
                <a:gd name="connsiteX4" fmla="*/ 0 w 9537539"/>
                <a:gd name="connsiteY4" fmla="*/ 0 h 365125"/>
                <a:gd name="connsiteX0" fmla="*/ 0 w 9537539"/>
                <a:gd name="connsiteY0" fmla="*/ 0 h 365125"/>
                <a:gd name="connsiteX1" fmla="*/ 9537539 w 9537539"/>
                <a:gd name="connsiteY1" fmla="*/ 0 h 365125"/>
                <a:gd name="connsiteX2" fmla="*/ 9294470 w 9537539"/>
                <a:gd name="connsiteY2" fmla="*/ 365125 h 365125"/>
                <a:gd name="connsiteX3" fmla="*/ 0 w 9537539"/>
                <a:gd name="connsiteY3" fmla="*/ 365125 h 365125"/>
                <a:gd name="connsiteX4" fmla="*/ 0 w 9537539"/>
                <a:gd name="connsiteY4" fmla="*/ 0 h 365125"/>
                <a:gd name="connsiteX0" fmla="*/ 0 w 9537539"/>
                <a:gd name="connsiteY0" fmla="*/ 0 h 386894"/>
                <a:gd name="connsiteX1" fmla="*/ 9537539 w 9537539"/>
                <a:gd name="connsiteY1" fmla="*/ 0 h 386894"/>
                <a:gd name="connsiteX2" fmla="*/ 9440201 w 9537539"/>
                <a:gd name="connsiteY2" fmla="*/ 386894 h 386894"/>
                <a:gd name="connsiteX3" fmla="*/ 0 w 9537539"/>
                <a:gd name="connsiteY3" fmla="*/ 365125 h 386894"/>
                <a:gd name="connsiteX4" fmla="*/ 0 w 9537539"/>
                <a:gd name="connsiteY4" fmla="*/ 0 h 386894"/>
                <a:gd name="connsiteX0" fmla="*/ 0 w 9537539"/>
                <a:gd name="connsiteY0" fmla="*/ 0 h 381490"/>
                <a:gd name="connsiteX1" fmla="*/ 9537539 w 9537539"/>
                <a:gd name="connsiteY1" fmla="*/ 0 h 381490"/>
                <a:gd name="connsiteX2" fmla="*/ 9502280 w 9537539"/>
                <a:gd name="connsiteY2" fmla="*/ 381490 h 381490"/>
                <a:gd name="connsiteX3" fmla="*/ 0 w 9537539"/>
                <a:gd name="connsiteY3" fmla="*/ 365125 h 381490"/>
                <a:gd name="connsiteX4" fmla="*/ 0 w 9537539"/>
                <a:gd name="connsiteY4" fmla="*/ 0 h 381490"/>
                <a:gd name="connsiteX0" fmla="*/ 35349 w 9537539"/>
                <a:gd name="connsiteY0" fmla="*/ 7136 h 381490"/>
                <a:gd name="connsiteX1" fmla="*/ 9537539 w 9537539"/>
                <a:gd name="connsiteY1" fmla="*/ 0 h 381490"/>
                <a:gd name="connsiteX2" fmla="*/ 9502280 w 9537539"/>
                <a:gd name="connsiteY2" fmla="*/ 381490 h 381490"/>
                <a:gd name="connsiteX3" fmla="*/ 0 w 9537539"/>
                <a:gd name="connsiteY3" fmla="*/ 365125 h 381490"/>
                <a:gd name="connsiteX4" fmla="*/ 35349 w 9537539"/>
                <a:gd name="connsiteY4" fmla="*/ 7136 h 38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7539" h="381490">
                  <a:moveTo>
                    <a:pt x="35349" y="7136"/>
                  </a:moveTo>
                  <a:lnTo>
                    <a:pt x="9537539" y="0"/>
                  </a:lnTo>
                  <a:lnTo>
                    <a:pt x="9502280" y="381490"/>
                  </a:lnTo>
                  <a:lnTo>
                    <a:pt x="0" y="365125"/>
                  </a:lnTo>
                  <a:lnTo>
                    <a:pt x="35349" y="7136"/>
                  </a:lnTo>
                  <a:close/>
                </a:path>
              </a:pathLst>
            </a:custGeom>
            <a:gradFill flip="none" rotWithShape="1">
              <a:gsLst>
                <a:gs pos="0">
                  <a:schemeClr val="accent4"/>
                </a:gs>
                <a:gs pos="37000">
                  <a:schemeClr val="accent5"/>
                </a:gs>
                <a:gs pos="81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41499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D0E19-E47C-9A49-80CD-62A7E8E2B4C8}"/>
              </a:ext>
            </a:extLst>
          </p:cNvPr>
          <p:cNvSpPr>
            <a:spLocks noGrp="1"/>
          </p:cNvSpPr>
          <p:nvPr>
            <p:ph type="title"/>
          </p:nvPr>
        </p:nvSpPr>
        <p:spPr/>
        <p:txBody>
          <a:bodyPr/>
          <a:lstStyle/>
          <a:p>
            <a:r>
              <a:rPr lang="en-US"/>
              <a:t>Click to edit Master title style</a:t>
            </a:r>
          </a:p>
        </p:txBody>
      </p:sp>
      <p:cxnSp>
        <p:nvCxnSpPr>
          <p:cNvPr id="8" name="Straight Connector 7">
            <a:extLst>
              <a:ext uri="{FF2B5EF4-FFF2-40B4-BE49-F238E27FC236}">
                <a16:creationId xmlns:a16="http://schemas.microsoft.com/office/drawing/2014/main" id="{22EC8CF7-0A34-6E4A-AAAD-C52D275244DE}"/>
              </a:ext>
            </a:extLst>
          </p:cNvPr>
          <p:cNvCxnSpPr/>
          <p:nvPr userDrawn="1"/>
        </p:nvCxnSpPr>
        <p:spPr>
          <a:xfrm>
            <a:off x="0" y="1446836"/>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B8C591AC-4D79-054B-84B7-3A9377FB6F92}"/>
              </a:ext>
            </a:extLst>
          </p:cNvPr>
          <p:cNvSpPr>
            <a:spLocks noGrp="1"/>
          </p:cNvSpPr>
          <p:nvPr>
            <p:ph type="body" idx="10"/>
          </p:nvPr>
        </p:nvSpPr>
        <p:spPr>
          <a:xfrm>
            <a:off x="525441" y="5851944"/>
            <a:ext cx="10515600" cy="232481"/>
          </a:xfrm>
        </p:spPr>
        <p:txBody>
          <a:bodyPr>
            <a:normAutofit/>
          </a:bodyPr>
          <a:lstStyle>
            <a:lvl1pPr marL="0" indent="0">
              <a:buNone/>
              <a:defRPr sz="1100" b="0" i="1">
                <a:solidFill>
                  <a:schemeClr val="tx1">
                    <a:tint val="75000"/>
                  </a:schemeClr>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0" name="Group 9">
            <a:extLst>
              <a:ext uri="{FF2B5EF4-FFF2-40B4-BE49-F238E27FC236}">
                <a16:creationId xmlns:a16="http://schemas.microsoft.com/office/drawing/2014/main" id="{C0AECF93-F056-C547-A91E-6CE99E5E4D9C}"/>
              </a:ext>
            </a:extLst>
          </p:cNvPr>
          <p:cNvGrpSpPr/>
          <p:nvPr userDrawn="1"/>
        </p:nvGrpSpPr>
        <p:grpSpPr>
          <a:xfrm>
            <a:off x="379745" y="6333727"/>
            <a:ext cx="11732038" cy="313872"/>
            <a:chOff x="379745" y="6333727"/>
            <a:chExt cx="11732038" cy="313872"/>
          </a:xfrm>
        </p:grpSpPr>
        <p:pic>
          <p:nvPicPr>
            <p:cNvPr id="11" name="Picture 10" descr="Logo&#10;&#10;Description automatically generated">
              <a:extLst>
                <a:ext uri="{FF2B5EF4-FFF2-40B4-BE49-F238E27FC236}">
                  <a16:creationId xmlns:a16="http://schemas.microsoft.com/office/drawing/2014/main" id="{55C7F857-6CD7-7C4E-9C69-21AB2F4E8263}"/>
                </a:ext>
              </a:extLst>
            </p:cNvPr>
            <p:cNvPicPr>
              <a:picLocks noChangeAspect="1"/>
            </p:cNvPicPr>
            <p:nvPr userDrawn="1"/>
          </p:nvPicPr>
          <p:blipFill rotWithShape="1">
            <a:blip r:embed="rId2"/>
            <a:srcRect l="5668" t="42701" r="5893" b="42109"/>
            <a:stretch/>
          </p:blipFill>
          <p:spPr>
            <a:xfrm>
              <a:off x="10284354" y="6333727"/>
              <a:ext cx="1827429" cy="313872"/>
            </a:xfrm>
            <a:prstGeom prst="rect">
              <a:avLst/>
            </a:prstGeom>
          </p:spPr>
        </p:pic>
        <p:sp>
          <p:nvSpPr>
            <p:cNvPr id="12" name="Rectangle 7">
              <a:extLst>
                <a:ext uri="{FF2B5EF4-FFF2-40B4-BE49-F238E27FC236}">
                  <a16:creationId xmlns:a16="http://schemas.microsoft.com/office/drawing/2014/main" id="{918EDD01-8801-D24E-ACD2-ECDE96D88F33}"/>
                </a:ext>
              </a:extLst>
            </p:cNvPr>
            <p:cNvSpPr/>
            <p:nvPr userDrawn="1"/>
          </p:nvSpPr>
          <p:spPr>
            <a:xfrm>
              <a:off x="379745" y="6359505"/>
              <a:ext cx="9819383" cy="243256"/>
            </a:xfrm>
            <a:custGeom>
              <a:avLst/>
              <a:gdLst>
                <a:gd name="connsiteX0" fmla="*/ 0 w 9537539"/>
                <a:gd name="connsiteY0" fmla="*/ 0 h 365125"/>
                <a:gd name="connsiteX1" fmla="*/ 9537539 w 9537539"/>
                <a:gd name="connsiteY1" fmla="*/ 0 h 365125"/>
                <a:gd name="connsiteX2" fmla="*/ 9537539 w 9537539"/>
                <a:gd name="connsiteY2" fmla="*/ 365125 h 365125"/>
                <a:gd name="connsiteX3" fmla="*/ 0 w 9537539"/>
                <a:gd name="connsiteY3" fmla="*/ 365125 h 365125"/>
                <a:gd name="connsiteX4" fmla="*/ 0 w 9537539"/>
                <a:gd name="connsiteY4" fmla="*/ 0 h 365125"/>
                <a:gd name="connsiteX0" fmla="*/ 0 w 9537539"/>
                <a:gd name="connsiteY0" fmla="*/ 0 h 365125"/>
                <a:gd name="connsiteX1" fmla="*/ 9537539 w 9537539"/>
                <a:gd name="connsiteY1" fmla="*/ 0 h 365125"/>
                <a:gd name="connsiteX2" fmla="*/ 9294470 w 9537539"/>
                <a:gd name="connsiteY2" fmla="*/ 365125 h 365125"/>
                <a:gd name="connsiteX3" fmla="*/ 0 w 9537539"/>
                <a:gd name="connsiteY3" fmla="*/ 365125 h 365125"/>
                <a:gd name="connsiteX4" fmla="*/ 0 w 9537539"/>
                <a:gd name="connsiteY4" fmla="*/ 0 h 365125"/>
                <a:gd name="connsiteX0" fmla="*/ 0 w 9537539"/>
                <a:gd name="connsiteY0" fmla="*/ 0 h 386894"/>
                <a:gd name="connsiteX1" fmla="*/ 9537539 w 9537539"/>
                <a:gd name="connsiteY1" fmla="*/ 0 h 386894"/>
                <a:gd name="connsiteX2" fmla="*/ 9440201 w 9537539"/>
                <a:gd name="connsiteY2" fmla="*/ 386894 h 386894"/>
                <a:gd name="connsiteX3" fmla="*/ 0 w 9537539"/>
                <a:gd name="connsiteY3" fmla="*/ 365125 h 386894"/>
                <a:gd name="connsiteX4" fmla="*/ 0 w 9537539"/>
                <a:gd name="connsiteY4" fmla="*/ 0 h 386894"/>
                <a:gd name="connsiteX0" fmla="*/ 0 w 9537539"/>
                <a:gd name="connsiteY0" fmla="*/ 0 h 381490"/>
                <a:gd name="connsiteX1" fmla="*/ 9537539 w 9537539"/>
                <a:gd name="connsiteY1" fmla="*/ 0 h 381490"/>
                <a:gd name="connsiteX2" fmla="*/ 9502280 w 9537539"/>
                <a:gd name="connsiteY2" fmla="*/ 381490 h 381490"/>
                <a:gd name="connsiteX3" fmla="*/ 0 w 9537539"/>
                <a:gd name="connsiteY3" fmla="*/ 365125 h 381490"/>
                <a:gd name="connsiteX4" fmla="*/ 0 w 9537539"/>
                <a:gd name="connsiteY4" fmla="*/ 0 h 381490"/>
                <a:gd name="connsiteX0" fmla="*/ 35349 w 9537539"/>
                <a:gd name="connsiteY0" fmla="*/ 7136 h 381490"/>
                <a:gd name="connsiteX1" fmla="*/ 9537539 w 9537539"/>
                <a:gd name="connsiteY1" fmla="*/ 0 h 381490"/>
                <a:gd name="connsiteX2" fmla="*/ 9502280 w 9537539"/>
                <a:gd name="connsiteY2" fmla="*/ 381490 h 381490"/>
                <a:gd name="connsiteX3" fmla="*/ 0 w 9537539"/>
                <a:gd name="connsiteY3" fmla="*/ 365125 h 381490"/>
                <a:gd name="connsiteX4" fmla="*/ 35349 w 9537539"/>
                <a:gd name="connsiteY4" fmla="*/ 7136 h 38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7539" h="381490">
                  <a:moveTo>
                    <a:pt x="35349" y="7136"/>
                  </a:moveTo>
                  <a:lnTo>
                    <a:pt x="9537539" y="0"/>
                  </a:lnTo>
                  <a:lnTo>
                    <a:pt x="9502280" y="381490"/>
                  </a:lnTo>
                  <a:lnTo>
                    <a:pt x="0" y="365125"/>
                  </a:lnTo>
                  <a:lnTo>
                    <a:pt x="35349" y="7136"/>
                  </a:lnTo>
                  <a:close/>
                </a:path>
              </a:pathLst>
            </a:custGeom>
            <a:gradFill flip="none" rotWithShape="1">
              <a:gsLst>
                <a:gs pos="0">
                  <a:schemeClr val="accent4"/>
                </a:gs>
                <a:gs pos="37000">
                  <a:schemeClr val="accent5"/>
                </a:gs>
                <a:gs pos="81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76604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1873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A917C6D1-686D-9144-B3B4-43499F588FAF}"/>
              </a:ext>
            </a:extLst>
          </p:cNvPr>
          <p:cNvSpPr>
            <a:spLocks noGrp="1"/>
          </p:cNvSpPr>
          <p:nvPr>
            <p:ph type="body" idx="10"/>
          </p:nvPr>
        </p:nvSpPr>
        <p:spPr>
          <a:xfrm>
            <a:off x="525441" y="5851944"/>
            <a:ext cx="10515600" cy="232481"/>
          </a:xfrm>
        </p:spPr>
        <p:txBody>
          <a:bodyPr>
            <a:normAutofit/>
          </a:bodyPr>
          <a:lstStyle>
            <a:lvl1pPr marL="0" indent="0">
              <a:buNone/>
              <a:defRPr sz="1100" b="0" i="1">
                <a:solidFill>
                  <a:schemeClr val="tx1">
                    <a:tint val="75000"/>
                  </a:schemeClr>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7" name="Group 6">
            <a:extLst>
              <a:ext uri="{FF2B5EF4-FFF2-40B4-BE49-F238E27FC236}">
                <a16:creationId xmlns:a16="http://schemas.microsoft.com/office/drawing/2014/main" id="{94306372-DC5E-2E4E-8697-E20BC6FEE1F2}"/>
              </a:ext>
            </a:extLst>
          </p:cNvPr>
          <p:cNvGrpSpPr/>
          <p:nvPr userDrawn="1"/>
        </p:nvGrpSpPr>
        <p:grpSpPr>
          <a:xfrm>
            <a:off x="379745" y="6333727"/>
            <a:ext cx="11732038" cy="313872"/>
            <a:chOff x="379745" y="6333727"/>
            <a:chExt cx="11732038" cy="313872"/>
          </a:xfrm>
        </p:grpSpPr>
        <p:pic>
          <p:nvPicPr>
            <p:cNvPr id="8" name="Picture 7" descr="Logo&#10;&#10;Description automatically generated">
              <a:extLst>
                <a:ext uri="{FF2B5EF4-FFF2-40B4-BE49-F238E27FC236}">
                  <a16:creationId xmlns:a16="http://schemas.microsoft.com/office/drawing/2014/main" id="{0CE74404-4196-0C4F-95B7-C3710B64FD1C}"/>
                </a:ext>
              </a:extLst>
            </p:cNvPr>
            <p:cNvPicPr>
              <a:picLocks noChangeAspect="1"/>
            </p:cNvPicPr>
            <p:nvPr userDrawn="1"/>
          </p:nvPicPr>
          <p:blipFill rotWithShape="1">
            <a:blip r:embed="rId2"/>
            <a:srcRect l="5668" t="42701" r="5893" b="42109"/>
            <a:stretch/>
          </p:blipFill>
          <p:spPr>
            <a:xfrm>
              <a:off x="10284354" y="6333727"/>
              <a:ext cx="1827429" cy="313872"/>
            </a:xfrm>
            <a:prstGeom prst="rect">
              <a:avLst/>
            </a:prstGeom>
          </p:spPr>
        </p:pic>
        <p:sp>
          <p:nvSpPr>
            <p:cNvPr id="12" name="Rectangle 7">
              <a:extLst>
                <a:ext uri="{FF2B5EF4-FFF2-40B4-BE49-F238E27FC236}">
                  <a16:creationId xmlns:a16="http://schemas.microsoft.com/office/drawing/2014/main" id="{D3100756-49F8-0A47-A21A-45A952CFAA9C}"/>
                </a:ext>
              </a:extLst>
            </p:cNvPr>
            <p:cNvSpPr/>
            <p:nvPr userDrawn="1"/>
          </p:nvSpPr>
          <p:spPr>
            <a:xfrm>
              <a:off x="379745" y="6359505"/>
              <a:ext cx="9819383" cy="243256"/>
            </a:xfrm>
            <a:custGeom>
              <a:avLst/>
              <a:gdLst>
                <a:gd name="connsiteX0" fmla="*/ 0 w 9537539"/>
                <a:gd name="connsiteY0" fmla="*/ 0 h 365125"/>
                <a:gd name="connsiteX1" fmla="*/ 9537539 w 9537539"/>
                <a:gd name="connsiteY1" fmla="*/ 0 h 365125"/>
                <a:gd name="connsiteX2" fmla="*/ 9537539 w 9537539"/>
                <a:gd name="connsiteY2" fmla="*/ 365125 h 365125"/>
                <a:gd name="connsiteX3" fmla="*/ 0 w 9537539"/>
                <a:gd name="connsiteY3" fmla="*/ 365125 h 365125"/>
                <a:gd name="connsiteX4" fmla="*/ 0 w 9537539"/>
                <a:gd name="connsiteY4" fmla="*/ 0 h 365125"/>
                <a:gd name="connsiteX0" fmla="*/ 0 w 9537539"/>
                <a:gd name="connsiteY0" fmla="*/ 0 h 365125"/>
                <a:gd name="connsiteX1" fmla="*/ 9537539 w 9537539"/>
                <a:gd name="connsiteY1" fmla="*/ 0 h 365125"/>
                <a:gd name="connsiteX2" fmla="*/ 9294470 w 9537539"/>
                <a:gd name="connsiteY2" fmla="*/ 365125 h 365125"/>
                <a:gd name="connsiteX3" fmla="*/ 0 w 9537539"/>
                <a:gd name="connsiteY3" fmla="*/ 365125 h 365125"/>
                <a:gd name="connsiteX4" fmla="*/ 0 w 9537539"/>
                <a:gd name="connsiteY4" fmla="*/ 0 h 365125"/>
                <a:gd name="connsiteX0" fmla="*/ 0 w 9537539"/>
                <a:gd name="connsiteY0" fmla="*/ 0 h 386894"/>
                <a:gd name="connsiteX1" fmla="*/ 9537539 w 9537539"/>
                <a:gd name="connsiteY1" fmla="*/ 0 h 386894"/>
                <a:gd name="connsiteX2" fmla="*/ 9440201 w 9537539"/>
                <a:gd name="connsiteY2" fmla="*/ 386894 h 386894"/>
                <a:gd name="connsiteX3" fmla="*/ 0 w 9537539"/>
                <a:gd name="connsiteY3" fmla="*/ 365125 h 386894"/>
                <a:gd name="connsiteX4" fmla="*/ 0 w 9537539"/>
                <a:gd name="connsiteY4" fmla="*/ 0 h 386894"/>
                <a:gd name="connsiteX0" fmla="*/ 0 w 9537539"/>
                <a:gd name="connsiteY0" fmla="*/ 0 h 381490"/>
                <a:gd name="connsiteX1" fmla="*/ 9537539 w 9537539"/>
                <a:gd name="connsiteY1" fmla="*/ 0 h 381490"/>
                <a:gd name="connsiteX2" fmla="*/ 9502280 w 9537539"/>
                <a:gd name="connsiteY2" fmla="*/ 381490 h 381490"/>
                <a:gd name="connsiteX3" fmla="*/ 0 w 9537539"/>
                <a:gd name="connsiteY3" fmla="*/ 365125 h 381490"/>
                <a:gd name="connsiteX4" fmla="*/ 0 w 9537539"/>
                <a:gd name="connsiteY4" fmla="*/ 0 h 381490"/>
                <a:gd name="connsiteX0" fmla="*/ 35349 w 9537539"/>
                <a:gd name="connsiteY0" fmla="*/ 7136 h 381490"/>
                <a:gd name="connsiteX1" fmla="*/ 9537539 w 9537539"/>
                <a:gd name="connsiteY1" fmla="*/ 0 h 381490"/>
                <a:gd name="connsiteX2" fmla="*/ 9502280 w 9537539"/>
                <a:gd name="connsiteY2" fmla="*/ 381490 h 381490"/>
                <a:gd name="connsiteX3" fmla="*/ 0 w 9537539"/>
                <a:gd name="connsiteY3" fmla="*/ 365125 h 381490"/>
                <a:gd name="connsiteX4" fmla="*/ 35349 w 9537539"/>
                <a:gd name="connsiteY4" fmla="*/ 7136 h 38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7539" h="381490">
                  <a:moveTo>
                    <a:pt x="35349" y="7136"/>
                  </a:moveTo>
                  <a:lnTo>
                    <a:pt x="9537539" y="0"/>
                  </a:lnTo>
                  <a:lnTo>
                    <a:pt x="9502280" y="381490"/>
                  </a:lnTo>
                  <a:lnTo>
                    <a:pt x="0" y="365125"/>
                  </a:lnTo>
                  <a:lnTo>
                    <a:pt x="35349" y="7136"/>
                  </a:lnTo>
                  <a:close/>
                </a:path>
              </a:pathLst>
            </a:custGeom>
            <a:gradFill flip="none" rotWithShape="1">
              <a:gsLst>
                <a:gs pos="0">
                  <a:schemeClr val="accent4"/>
                </a:gs>
                <a:gs pos="37000">
                  <a:schemeClr val="accent5"/>
                </a:gs>
                <a:gs pos="81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2" name="Table 2">
            <a:extLst>
              <a:ext uri="{FF2B5EF4-FFF2-40B4-BE49-F238E27FC236}">
                <a16:creationId xmlns:a16="http://schemas.microsoft.com/office/drawing/2014/main" id="{0CC698A8-3472-EF46-A8A4-DE150EC95070}"/>
              </a:ext>
            </a:extLst>
          </p:cNvPr>
          <p:cNvGraphicFramePr>
            <a:graphicFrameLocks noGrp="1"/>
          </p:cNvGraphicFramePr>
          <p:nvPr userDrawn="1">
            <p:extLst>
              <p:ext uri="{D42A27DB-BD31-4B8C-83A1-F6EECF244321}">
                <p14:modId xmlns:p14="http://schemas.microsoft.com/office/powerpoint/2010/main" val="274843927"/>
              </p:ext>
            </p:extLst>
          </p:nvPr>
        </p:nvGraphicFramePr>
        <p:xfrm>
          <a:off x="2032000" y="1564618"/>
          <a:ext cx="8128000" cy="3042105"/>
        </p:xfrm>
        <a:graphic>
          <a:graphicData uri="http://schemas.openxmlformats.org/drawingml/2006/table">
            <a:tbl>
              <a:tblPr firstRow="1" bandRow="1">
                <a:tableStyleId>{3C2FFA5D-87B4-456A-9821-1D502468CF0F}</a:tableStyleId>
              </a:tblPr>
              <a:tblGrid>
                <a:gridCol w="4064000">
                  <a:extLst>
                    <a:ext uri="{9D8B030D-6E8A-4147-A177-3AD203B41FA5}">
                      <a16:colId xmlns:a16="http://schemas.microsoft.com/office/drawing/2014/main" val="3867098042"/>
                    </a:ext>
                  </a:extLst>
                </a:gridCol>
                <a:gridCol w="4064000">
                  <a:extLst>
                    <a:ext uri="{9D8B030D-6E8A-4147-A177-3AD203B41FA5}">
                      <a16:colId xmlns:a16="http://schemas.microsoft.com/office/drawing/2014/main" val="2646914733"/>
                    </a:ext>
                  </a:extLst>
                </a:gridCol>
              </a:tblGrid>
              <a:tr h="60842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1808641"/>
                  </a:ext>
                </a:extLst>
              </a:tr>
              <a:tr h="60842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7667884"/>
                  </a:ext>
                </a:extLst>
              </a:tr>
              <a:tr h="60842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5319623"/>
                  </a:ext>
                </a:extLst>
              </a:tr>
              <a:tr h="60842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5706057"/>
                  </a:ext>
                </a:extLst>
              </a:tr>
              <a:tr h="608421">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9195275"/>
                  </a:ext>
                </a:extLst>
              </a:tr>
            </a:tbl>
          </a:graphicData>
        </a:graphic>
      </p:graphicFrame>
    </p:spTree>
    <p:extLst>
      <p:ext uri="{BB962C8B-B14F-4D97-AF65-F5344CB8AC3E}">
        <p14:creationId xmlns:p14="http://schemas.microsoft.com/office/powerpoint/2010/main" val="71849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EFA79-BAB7-104F-BC40-B253D5BBA2E8}"/>
              </a:ext>
            </a:extLst>
          </p:cNvPr>
          <p:cNvSpPr>
            <a:spLocks noGrp="1"/>
          </p:cNvSpPr>
          <p:nvPr>
            <p:ph type="title"/>
          </p:nvPr>
        </p:nvSpPr>
        <p:spPr>
          <a:xfrm>
            <a:off x="495300"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8CA347-BC3A-2B4B-B9D6-AEFB83A85A91}"/>
              </a:ext>
            </a:extLst>
          </p:cNvPr>
          <p:cNvSpPr>
            <a:spLocks noGrp="1"/>
          </p:cNvSpPr>
          <p:nvPr>
            <p:ph idx="1"/>
          </p:nvPr>
        </p:nvSpPr>
        <p:spPr>
          <a:xfrm>
            <a:off x="4838700" y="99536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C6BD0C-AEB9-7942-8637-F92AB3569224}"/>
              </a:ext>
            </a:extLst>
          </p:cNvPr>
          <p:cNvSpPr>
            <a:spLocks noGrp="1"/>
          </p:cNvSpPr>
          <p:nvPr>
            <p:ph type="body" sz="half" idx="2"/>
          </p:nvPr>
        </p:nvSpPr>
        <p:spPr>
          <a:xfrm>
            <a:off x="4953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ext Placeholder 2">
            <a:extLst>
              <a:ext uri="{FF2B5EF4-FFF2-40B4-BE49-F238E27FC236}">
                <a16:creationId xmlns:a16="http://schemas.microsoft.com/office/drawing/2014/main" id="{63712585-E81C-C34A-87FF-2641EAB859F7}"/>
              </a:ext>
            </a:extLst>
          </p:cNvPr>
          <p:cNvSpPr>
            <a:spLocks noGrp="1"/>
          </p:cNvSpPr>
          <p:nvPr>
            <p:ph type="body" idx="10"/>
          </p:nvPr>
        </p:nvSpPr>
        <p:spPr>
          <a:xfrm>
            <a:off x="525441" y="5851944"/>
            <a:ext cx="10515600" cy="232481"/>
          </a:xfrm>
        </p:spPr>
        <p:txBody>
          <a:bodyPr>
            <a:normAutofit/>
          </a:bodyPr>
          <a:lstStyle>
            <a:lvl1pPr marL="0" indent="0">
              <a:buNone/>
              <a:defRPr sz="1100" b="0" i="1">
                <a:solidFill>
                  <a:schemeClr val="tx1">
                    <a:tint val="75000"/>
                  </a:schemeClr>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9" name="Group 8">
            <a:extLst>
              <a:ext uri="{FF2B5EF4-FFF2-40B4-BE49-F238E27FC236}">
                <a16:creationId xmlns:a16="http://schemas.microsoft.com/office/drawing/2014/main" id="{7959381D-48FE-5842-A4FF-F506C38CB6AC}"/>
              </a:ext>
            </a:extLst>
          </p:cNvPr>
          <p:cNvGrpSpPr/>
          <p:nvPr userDrawn="1"/>
        </p:nvGrpSpPr>
        <p:grpSpPr>
          <a:xfrm>
            <a:off x="379745" y="6333727"/>
            <a:ext cx="11732038" cy="313872"/>
            <a:chOff x="379745" y="6333727"/>
            <a:chExt cx="11732038" cy="313872"/>
          </a:xfrm>
        </p:grpSpPr>
        <p:pic>
          <p:nvPicPr>
            <p:cNvPr id="11" name="Picture 10" descr="Logo&#10;&#10;Description automatically generated">
              <a:extLst>
                <a:ext uri="{FF2B5EF4-FFF2-40B4-BE49-F238E27FC236}">
                  <a16:creationId xmlns:a16="http://schemas.microsoft.com/office/drawing/2014/main" id="{4274A664-6190-1643-8B5E-70F7134D895E}"/>
                </a:ext>
              </a:extLst>
            </p:cNvPr>
            <p:cNvPicPr>
              <a:picLocks noChangeAspect="1"/>
            </p:cNvPicPr>
            <p:nvPr userDrawn="1"/>
          </p:nvPicPr>
          <p:blipFill rotWithShape="1">
            <a:blip r:embed="rId2"/>
            <a:srcRect l="5668" t="42701" r="5893" b="42109"/>
            <a:stretch/>
          </p:blipFill>
          <p:spPr>
            <a:xfrm>
              <a:off x="10284354" y="6333727"/>
              <a:ext cx="1827429" cy="313872"/>
            </a:xfrm>
            <a:prstGeom prst="rect">
              <a:avLst/>
            </a:prstGeom>
          </p:spPr>
        </p:pic>
        <p:sp>
          <p:nvSpPr>
            <p:cNvPr id="15" name="Rectangle 7">
              <a:extLst>
                <a:ext uri="{FF2B5EF4-FFF2-40B4-BE49-F238E27FC236}">
                  <a16:creationId xmlns:a16="http://schemas.microsoft.com/office/drawing/2014/main" id="{C0AB14D5-AC1E-1C45-9A51-F07F92370005}"/>
                </a:ext>
              </a:extLst>
            </p:cNvPr>
            <p:cNvSpPr/>
            <p:nvPr userDrawn="1"/>
          </p:nvSpPr>
          <p:spPr>
            <a:xfrm>
              <a:off x="379745" y="6359505"/>
              <a:ext cx="9819383" cy="243256"/>
            </a:xfrm>
            <a:custGeom>
              <a:avLst/>
              <a:gdLst>
                <a:gd name="connsiteX0" fmla="*/ 0 w 9537539"/>
                <a:gd name="connsiteY0" fmla="*/ 0 h 365125"/>
                <a:gd name="connsiteX1" fmla="*/ 9537539 w 9537539"/>
                <a:gd name="connsiteY1" fmla="*/ 0 h 365125"/>
                <a:gd name="connsiteX2" fmla="*/ 9537539 w 9537539"/>
                <a:gd name="connsiteY2" fmla="*/ 365125 h 365125"/>
                <a:gd name="connsiteX3" fmla="*/ 0 w 9537539"/>
                <a:gd name="connsiteY3" fmla="*/ 365125 h 365125"/>
                <a:gd name="connsiteX4" fmla="*/ 0 w 9537539"/>
                <a:gd name="connsiteY4" fmla="*/ 0 h 365125"/>
                <a:gd name="connsiteX0" fmla="*/ 0 w 9537539"/>
                <a:gd name="connsiteY0" fmla="*/ 0 h 365125"/>
                <a:gd name="connsiteX1" fmla="*/ 9537539 w 9537539"/>
                <a:gd name="connsiteY1" fmla="*/ 0 h 365125"/>
                <a:gd name="connsiteX2" fmla="*/ 9294470 w 9537539"/>
                <a:gd name="connsiteY2" fmla="*/ 365125 h 365125"/>
                <a:gd name="connsiteX3" fmla="*/ 0 w 9537539"/>
                <a:gd name="connsiteY3" fmla="*/ 365125 h 365125"/>
                <a:gd name="connsiteX4" fmla="*/ 0 w 9537539"/>
                <a:gd name="connsiteY4" fmla="*/ 0 h 365125"/>
                <a:gd name="connsiteX0" fmla="*/ 0 w 9537539"/>
                <a:gd name="connsiteY0" fmla="*/ 0 h 386894"/>
                <a:gd name="connsiteX1" fmla="*/ 9537539 w 9537539"/>
                <a:gd name="connsiteY1" fmla="*/ 0 h 386894"/>
                <a:gd name="connsiteX2" fmla="*/ 9440201 w 9537539"/>
                <a:gd name="connsiteY2" fmla="*/ 386894 h 386894"/>
                <a:gd name="connsiteX3" fmla="*/ 0 w 9537539"/>
                <a:gd name="connsiteY3" fmla="*/ 365125 h 386894"/>
                <a:gd name="connsiteX4" fmla="*/ 0 w 9537539"/>
                <a:gd name="connsiteY4" fmla="*/ 0 h 386894"/>
                <a:gd name="connsiteX0" fmla="*/ 0 w 9537539"/>
                <a:gd name="connsiteY0" fmla="*/ 0 h 381490"/>
                <a:gd name="connsiteX1" fmla="*/ 9537539 w 9537539"/>
                <a:gd name="connsiteY1" fmla="*/ 0 h 381490"/>
                <a:gd name="connsiteX2" fmla="*/ 9502280 w 9537539"/>
                <a:gd name="connsiteY2" fmla="*/ 381490 h 381490"/>
                <a:gd name="connsiteX3" fmla="*/ 0 w 9537539"/>
                <a:gd name="connsiteY3" fmla="*/ 365125 h 381490"/>
                <a:gd name="connsiteX4" fmla="*/ 0 w 9537539"/>
                <a:gd name="connsiteY4" fmla="*/ 0 h 381490"/>
                <a:gd name="connsiteX0" fmla="*/ 35349 w 9537539"/>
                <a:gd name="connsiteY0" fmla="*/ 7136 h 381490"/>
                <a:gd name="connsiteX1" fmla="*/ 9537539 w 9537539"/>
                <a:gd name="connsiteY1" fmla="*/ 0 h 381490"/>
                <a:gd name="connsiteX2" fmla="*/ 9502280 w 9537539"/>
                <a:gd name="connsiteY2" fmla="*/ 381490 h 381490"/>
                <a:gd name="connsiteX3" fmla="*/ 0 w 9537539"/>
                <a:gd name="connsiteY3" fmla="*/ 365125 h 381490"/>
                <a:gd name="connsiteX4" fmla="*/ 35349 w 9537539"/>
                <a:gd name="connsiteY4" fmla="*/ 7136 h 38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7539" h="381490">
                  <a:moveTo>
                    <a:pt x="35349" y="7136"/>
                  </a:moveTo>
                  <a:lnTo>
                    <a:pt x="9537539" y="0"/>
                  </a:lnTo>
                  <a:lnTo>
                    <a:pt x="9502280" y="381490"/>
                  </a:lnTo>
                  <a:lnTo>
                    <a:pt x="0" y="365125"/>
                  </a:lnTo>
                  <a:lnTo>
                    <a:pt x="35349" y="7136"/>
                  </a:lnTo>
                  <a:close/>
                </a:path>
              </a:pathLst>
            </a:custGeom>
            <a:gradFill flip="none" rotWithShape="1">
              <a:gsLst>
                <a:gs pos="0">
                  <a:schemeClr val="accent4"/>
                </a:gs>
                <a:gs pos="37000">
                  <a:schemeClr val="accent5"/>
                </a:gs>
                <a:gs pos="81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8019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E3B1F4-35FE-0C45-B1AF-6222F806F649}"/>
              </a:ext>
            </a:extLst>
          </p:cNvPr>
          <p:cNvSpPr>
            <a:spLocks noGrp="1"/>
          </p:cNvSpPr>
          <p:nvPr>
            <p:ph type="title"/>
          </p:nvPr>
        </p:nvSpPr>
        <p:spPr>
          <a:xfrm>
            <a:off x="502534" y="388442"/>
            <a:ext cx="10515600" cy="105839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452DC6E-AD2E-0B48-90D2-B0188811BFB5}"/>
              </a:ext>
            </a:extLst>
          </p:cNvPr>
          <p:cNvSpPr>
            <a:spLocks noGrp="1"/>
          </p:cNvSpPr>
          <p:nvPr>
            <p:ph type="body" idx="1"/>
          </p:nvPr>
        </p:nvSpPr>
        <p:spPr>
          <a:xfrm>
            <a:off x="514109" y="1731975"/>
            <a:ext cx="1049679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17B37D8F-D4E8-CD47-AAD1-81EE40EA3184}"/>
              </a:ext>
            </a:extLst>
          </p:cNvPr>
          <p:cNvSpPr txBox="1">
            <a:spLocks/>
          </p:cNvSpPr>
          <p:nvPr userDrawn="1"/>
        </p:nvSpPr>
        <p:spPr>
          <a:xfrm>
            <a:off x="52995" y="6295096"/>
            <a:ext cx="53461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a:fld id="{4CAA87F4-C375-4ADE-96BA-F3ED41C0E6D1}" type="slidenum">
              <a:rPr lang="en-US" sz="1250" b="0" i="1" smtClean="0">
                <a:solidFill>
                  <a:schemeClr val="tx2"/>
                </a:solidFill>
                <a:latin typeface="Century Gothic" panose="020B0502020202020204" pitchFamily="34" charset="0"/>
              </a:rPr>
              <a:pPr algn="l" defTabSz="457200"/>
              <a:t>‹#›</a:t>
            </a:fld>
            <a:endParaRPr lang="en-US" sz="1250" b="0" i="1" dirty="0">
              <a:solidFill>
                <a:schemeClr val="tx2"/>
              </a:solidFill>
              <a:latin typeface="Century Gothic" panose="020B0502020202020204" pitchFamily="34" charset="0"/>
            </a:endParaRPr>
          </a:p>
        </p:txBody>
      </p:sp>
    </p:spTree>
    <p:extLst>
      <p:ext uri="{BB962C8B-B14F-4D97-AF65-F5344CB8AC3E}">
        <p14:creationId xmlns:p14="http://schemas.microsoft.com/office/powerpoint/2010/main" val="29078847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3600" b="1" kern="1200">
          <a:solidFill>
            <a:schemeClr val="tx1"/>
          </a:solidFill>
          <a:latin typeface="Century Gothic" panose="020B0502020202020204" pitchFamily="34" charset="0"/>
          <a:ea typeface="+mj-ea"/>
          <a:cs typeface="+mj-cs"/>
        </a:defRPr>
      </a:lvl1pPr>
    </p:titleStyle>
    <p:bodyStyle>
      <a:lvl1pPr marL="171450" indent="-171450" algn="l" defTabSz="914400" rtl="0" eaLnBrk="1" latinLnBrk="0" hangingPunct="1">
        <a:lnSpc>
          <a:spcPct val="90000"/>
        </a:lnSpc>
        <a:spcBef>
          <a:spcPts val="1000"/>
        </a:spcBef>
        <a:buSzPct val="100000"/>
        <a:buFont typeface="Arial" panose="020B0604020202020204" pitchFamily="34" charset="0"/>
        <a:buChar char="•"/>
        <a:tabLst/>
        <a:defRPr sz="2000" b="0" i="0" kern="1200">
          <a:solidFill>
            <a:schemeClr val="tx1"/>
          </a:solidFill>
          <a:latin typeface="Proxima Nova Alt Rg" panose="02000506030000020004" pitchFamily="2" charset="77"/>
          <a:ea typeface="+mn-ea"/>
          <a:cs typeface="+mn-cs"/>
        </a:defRPr>
      </a:lvl1pPr>
      <a:lvl2pPr marL="688975" indent="-231775" algn="l" defTabSz="914400" rtl="0" eaLnBrk="1" latinLnBrk="0" hangingPunct="1">
        <a:lnSpc>
          <a:spcPct val="90000"/>
        </a:lnSpc>
        <a:spcBef>
          <a:spcPts val="500"/>
        </a:spcBef>
        <a:buSzPct val="85000"/>
        <a:buFont typeface="Arial" panose="020B0604020202020204" pitchFamily="34" charset="0"/>
        <a:buChar char="•"/>
        <a:tabLst/>
        <a:defRPr sz="1800" b="0" i="0" kern="1200">
          <a:solidFill>
            <a:schemeClr val="tx1"/>
          </a:solidFill>
          <a:latin typeface="Proxima Nova Alt Rg" panose="02000506030000020004" pitchFamily="2" charset="77"/>
          <a:ea typeface="+mn-ea"/>
          <a:cs typeface="Arial" panose="020B0604020202020204" pitchFamily="34" charset="0"/>
        </a:defRPr>
      </a:lvl2pPr>
      <a:lvl3pPr marL="1087438" indent="-173038" algn="l" defTabSz="914400" rtl="0" eaLnBrk="1" latinLnBrk="0" hangingPunct="1">
        <a:lnSpc>
          <a:spcPct val="90000"/>
        </a:lnSpc>
        <a:spcBef>
          <a:spcPts val="500"/>
        </a:spcBef>
        <a:buSzPct val="100000"/>
        <a:buFont typeface="Wingdings" pitchFamily="2" charset="2"/>
        <a:buChar char="§"/>
        <a:tabLst/>
        <a:defRPr sz="1600" b="0" i="0" kern="1200">
          <a:solidFill>
            <a:schemeClr val="tx1"/>
          </a:solidFill>
          <a:latin typeface="Proxima Nova Alt Rg" panose="02000506030000020004" pitchFamily="2" charset="77"/>
          <a:ea typeface="+mn-ea"/>
          <a:cs typeface="+mn-cs"/>
        </a:defRPr>
      </a:lvl3pPr>
      <a:lvl4pPr marL="1550988" indent="-179388" algn="l" defTabSz="914400" rtl="0" eaLnBrk="1" latinLnBrk="0" hangingPunct="1">
        <a:lnSpc>
          <a:spcPct val="90000"/>
        </a:lnSpc>
        <a:spcBef>
          <a:spcPts val="500"/>
        </a:spcBef>
        <a:buSzPct val="85000"/>
        <a:buFont typeface="Wingdings" pitchFamily="2" charset="2"/>
        <a:buChar char="§"/>
        <a:tabLst/>
        <a:defRPr sz="1400" b="0" i="0" kern="1200">
          <a:solidFill>
            <a:schemeClr val="tx1"/>
          </a:solidFill>
          <a:latin typeface="Proxima Nova Alt Rg" panose="02000506030000020004" pitchFamily="2" charset="77"/>
          <a:ea typeface="+mn-ea"/>
          <a:cs typeface="+mn-cs"/>
        </a:defRPr>
      </a:lvl4pPr>
      <a:lvl5pPr marL="2058988" indent="-230188" algn="l" defTabSz="914400" rtl="0" eaLnBrk="1" latinLnBrk="0" hangingPunct="1">
        <a:lnSpc>
          <a:spcPct val="90000"/>
        </a:lnSpc>
        <a:spcBef>
          <a:spcPts val="500"/>
        </a:spcBef>
        <a:buSzPct val="100000"/>
        <a:buFont typeface="Courier New" panose="02070309020205020404" pitchFamily="49" charset="0"/>
        <a:buChar char="o"/>
        <a:tabLst/>
        <a:defRPr sz="1400" b="0" i="0" kern="1200">
          <a:solidFill>
            <a:schemeClr val="tx1"/>
          </a:solidFill>
          <a:latin typeface="Proxima Nova Alt Rg" panose="0200050603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8">
          <p15:clr>
            <a:srgbClr val="F26B43"/>
          </p15:clr>
        </p15:guide>
        <p15:guide id="3" orient="horz" pos="72">
          <p15:clr>
            <a:srgbClr val="F26B43"/>
          </p15:clr>
        </p15:guide>
        <p15:guide id="4" orient="horz" pos="4248">
          <p15:clr>
            <a:srgbClr val="F26B43"/>
          </p15:clr>
        </p15:guide>
        <p15:guide id="5" pos="7632">
          <p15:clr>
            <a:srgbClr val="F26B43"/>
          </p15:clr>
        </p15:guide>
        <p15:guide id="6" pos="312">
          <p15:clr>
            <a:srgbClr val="F26B43"/>
          </p15:clr>
        </p15:guide>
        <p15:guide id="7" orient="horz" pos="912">
          <p15:clr>
            <a:srgbClr val="F26B43"/>
          </p15:clr>
        </p15:guide>
        <p15:guide id="8" orient="horz" pos="1080">
          <p15:clr>
            <a:srgbClr val="F26B43"/>
          </p15:clr>
        </p15:guide>
        <p15:guide id="9" orient="horz" pos="240">
          <p15:clr>
            <a:srgbClr val="F26B43"/>
          </p15:clr>
        </p15:guide>
        <p15:guide id="10" pos="6936">
          <p15:clr>
            <a:srgbClr val="F26B43"/>
          </p15:clr>
        </p15:guide>
        <p15:guide id="11" orient="horz" pos="3840">
          <p15:clr>
            <a:srgbClr val="F26B43"/>
          </p15:clr>
        </p15:guide>
        <p15:guide id="12" orient="horz" pos="4032">
          <p15:clr>
            <a:srgbClr val="F26B43"/>
          </p15:clr>
        </p15:guide>
        <p15:guide id="13" orient="horz" pos="41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package" Target="../embeddings/Microsoft_Excel_Worksheet.xlsx"/><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package" Target="../embeddings/Microsoft_Excel_Worksheet1.xlsx"/></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C546B-4C0D-944D-B49B-427BDD6C99C8}"/>
              </a:ext>
            </a:extLst>
          </p:cNvPr>
          <p:cNvSpPr>
            <a:spLocks noGrp="1"/>
          </p:cNvSpPr>
          <p:nvPr>
            <p:ph type="ctrTitle"/>
          </p:nvPr>
        </p:nvSpPr>
        <p:spPr/>
        <p:txBody>
          <a:bodyPr>
            <a:normAutofit/>
          </a:bodyPr>
          <a:lstStyle/>
          <a:p>
            <a:r>
              <a:rPr lang="en-US" dirty="0"/>
              <a:t>Voltron Therapeutics</a:t>
            </a:r>
          </a:p>
        </p:txBody>
      </p:sp>
      <p:sp>
        <p:nvSpPr>
          <p:cNvPr id="3" name="Subtitle 2">
            <a:extLst>
              <a:ext uri="{FF2B5EF4-FFF2-40B4-BE49-F238E27FC236}">
                <a16:creationId xmlns:a16="http://schemas.microsoft.com/office/drawing/2014/main" id="{BDBB8788-107B-654F-BE0E-1C9C8B761435}"/>
              </a:ext>
            </a:extLst>
          </p:cNvPr>
          <p:cNvSpPr>
            <a:spLocks noGrp="1"/>
          </p:cNvSpPr>
          <p:nvPr>
            <p:ph type="subTitle" idx="1"/>
          </p:nvPr>
        </p:nvSpPr>
        <p:spPr/>
        <p:txBody>
          <a:bodyPr>
            <a:normAutofit/>
          </a:bodyPr>
          <a:lstStyle/>
          <a:p>
            <a:r>
              <a:rPr lang="en-US" dirty="0">
                <a:solidFill>
                  <a:schemeClr val="bg1">
                    <a:lumMod val="50000"/>
                  </a:schemeClr>
                </a:solidFill>
              </a:rPr>
              <a:t>Unique drug technology platform focused on broad immune system activation to treat cancer and infectious diseases</a:t>
            </a:r>
          </a:p>
          <a:p>
            <a:pPr algn="r"/>
            <a:r>
              <a:rPr lang="en-US" b="1" dirty="0">
                <a:solidFill>
                  <a:schemeClr val="bg1">
                    <a:lumMod val="50000"/>
                  </a:schemeClr>
                </a:solidFill>
              </a:rPr>
              <a:t>Investor Presentation – July 2025</a:t>
            </a:r>
          </a:p>
        </p:txBody>
      </p:sp>
      <p:grpSp>
        <p:nvGrpSpPr>
          <p:cNvPr id="7" name="Group 6">
            <a:extLst>
              <a:ext uri="{FF2B5EF4-FFF2-40B4-BE49-F238E27FC236}">
                <a16:creationId xmlns:a16="http://schemas.microsoft.com/office/drawing/2014/main" id="{8D48253C-E1BC-044C-5B90-16066916FAD0}"/>
              </a:ext>
            </a:extLst>
          </p:cNvPr>
          <p:cNvGrpSpPr/>
          <p:nvPr/>
        </p:nvGrpSpPr>
        <p:grpSpPr>
          <a:xfrm>
            <a:off x="514109" y="6346658"/>
            <a:ext cx="11312934" cy="511342"/>
            <a:chOff x="514109" y="6346658"/>
            <a:chExt cx="11312934" cy="511342"/>
          </a:xfrm>
        </p:grpSpPr>
        <p:grpSp>
          <p:nvGrpSpPr>
            <p:cNvPr id="8" name="Group 7">
              <a:extLst>
                <a:ext uri="{FF2B5EF4-FFF2-40B4-BE49-F238E27FC236}">
                  <a16:creationId xmlns:a16="http://schemas.microsoft.com/office/drawing/2014/main" id="{60757764-35C9-DAF8-2DC1-61F8D62B8D7A}"/>
                </a:ext>
              </a:extLst>
            </p:cNvPr>
            <p:cNvGrpSpPr/>
            <p:nvPr userDrawn="1"/>
          </p:nvGrpSpPr>
          <p:grpSpPr>
            <a:xfrm>
              <a:off x="514109" y="6346658"/>
              <a:ext cx="10049617" cy="454604"/>
              <a:chOff x="-1" y="851000"/>
              <a:chExt cx="11992319" cy="635392"/>
            </a:xfrm>
          </p:grpSpPr>
          <p:sp>
            <p:nvSpPr>
              <p:cNvPr id="11" name="Rectangle 7">
                <a:extLst>
                  <a:ext uri="{FF2B5EF4-FFF2-40B4-BE49-F238E27FC236}">
                    <a16:creationId xmlns:a16="http://schemas.microsoft.com/office/drawing/2014/main" id="{80B639AD-1336-F30A-7F10-E456BC68140F}"/>
                  </a:ext>
                </a:extLst>
              </p:cNvPr>
              <p:cNvSpPr/>
              <p:nvPr userDrawn="1"/>
            </p:nvSpPr>
            <p:spPr>
              <a:xfrm>
                <a:off x="-1" y="860552"/>
                <a:ext cx="10028346" cy="587248"/>
              </a:xfrm>
              <a:custGeom>
                <a:avLst/>
                <a:gdLst>
                  <a:gd name="connsiteX0" fmla="*/ 0 w 9537539"/>
                  <a:gd name="connsiteY0" fmla="*/ 0 h 365125"/>
                  <a:gd name="connsiteX1" fmla="*/ 9537539 w 9537539"/>
                  <a:gd name="connsiteY1" fmla="*/ 0 h 365125"/>
                  <a:gd name="connsiteX2" fmla="*/ 9537539 w 9537539"/>
                  <a:gd name="connsiteY2" fmla="*/ 365125 h 365125"/>
                  <a:gd name="connsiteX3" fmla="*/ 0 w 9537539"/>
                  <a:gd name="connsiteY3" fmla="*/ 365125 h 365125"/>
                  <a:gd name="connsiteX4" fmla="*/ 0 w 9537539"/>
                  <a:gd name="connsiteY4" fmla="*/ 0 h 365125"/>
                  <a:gd name="connsiteX0" fmla="*/ 0 w 9537539"/>
                  <a:gd name="connsiteY0" fmla="*/ 0 h 365125"/>
                  <a:gd name="connsiteX1" fmla="*/ 9537539 w 9537539"/>
                  <a:gd name="connsiteY1" fmla="*/ 0 h 365125"/>
                  <a:gd name="connsiteX2" fmla="*/ 9294470 w 9537539"/>
                  <a:gd name="connsiteY2" fmla="*/ 365125 h 365125"/>
                  <a:gd name="connsiteX3" fmla="*/ 0 w 9537539"/>
                  <a:gd name="connsiteY3" fmla="*/ 365125 h 365125"/>
                  <a:gd name="connsiteX4" fmla="*/ 0 w 9537539"/>
                  <a:gd name="connsiteY4" fmla="*/ 0 h 365125"/>
                  <a:gd name="connsiteX0" fmla="*/ 0 w 9537539"/>
                  <a:gd name="connsiteY0" fmla="*/ 0 h 386894"/>
                  <a:gd name="connsiteX1" fmla="*/ 9537539 w 9537539"/>
                  <a:gd name="connsiteY1" fmla="*/ 0 h 386894"/>
                  <a:gd name="connsiteX2" fmla="*/ 9440201 w 9537539"/>
                  <a:gd name="connsiteY2" fmla="*/ 386894 h 386894"/>
                  <a:gd name="connsiteX3" fmla="*/ 0 w 9537539"/>
                  <a:gd name="connsiteY3" fmla="*/ 365125 h 386894"/>
                  <a:gd name="connsiteX4" fmla="*/ 0 w 9537539"/>
                  <a:gd name="connsiteY4" fmla="*/ 0 h 386894"/>
                  <a:gd name="connsiteX0" fmla="*/ 0 w 9537539"/>
                  <a:gd name="connsiteY0" fmla="*/ 0 h 381490"/>
                  <a:gd name="connsiteX1" fmla="*/ 9537539 w 9537539"/>
                  <a:gd name="connsiteY1" fmla="*/ 0 h 381490"/>
                  <a:gd name="connsiteX2" fmla="*/ 9502280 w 9537539"/>
                  <a:gd name="connsiteY2" fmla="*/ 381490 h 381490"/>
                  <a:gd name="connsiteX3" fmla="*/ 0 w 9537539"/>
                  <a:gd name="connsiteY3" fmla="*/ 365125 h 381490"/>
                  <a:gd name="connsiteX4" fmla="*/ 0 w 9537539"/>
                  <a:gd name="connsiteY4" fmla="*/ 0 h 381490"/>
                  <a:gd name="connsiteX0" fmla="*/ 0 w 9537539"/>
                  <a:gd name="connsiteY0" fmla="*/ 0 h 388327"/>
                  <a:gd name="connsiteX1" fmla="*/ 9537539 w 9537539"/>
                  <a:gd name="connsiteY1" fmla="*/ 0 h 388327"/>
                  <a:gd name="connsiteX2" fmla="*/ 9386327 w 9537539"/>
                  <a:gd name="connsiteY2" fmla="*/ 388327 h 388327"/>
                  <a:gd name="connsiteX3" fmla="*/ 0 w 9537539"/>
                  <a:gd name="connsiteY3" fmla="*/ 365125 h 388327"/>
                  <a:gd name="connsiteX4" fmla="*/ 0 w 9537539"/>
                  <a:gd name="connsiteY4" fmla="*/ 0 h 388327"/>
                  <a:gd name="connsiteX0" fmla="*/ 0 w 9537539"/>
                  <a:gd name="connsiteY0" fmla="*/ 0 h 395164"/>
                  <a:gd name="connsiteX1" fmla="*/ 9537539 w 9537539"/>
                  <a:gd name="connsiteY1" fmla="*/ 0 h 395164"/>
                  <a:gd name="connsiteX2" fmla="*/ 9463629 w 9537539"/>
                  <a:gd name="connsiteY2" fmla="*/ 395164 h 395164"/>
                  <a:gd name="connsiteX3" fmla="*/ 0 w 9537539"/>
                  <a:gd name="connsiteY3" fmla="*/ 365125 h 395164"/>
                  <a:gd name="connsiteX4" fmla="*/ 0 w 9537539"/>
                  <a:gd name="connsiteY4" fmla="*/ 0 h 395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7539" h="395164">
                    <a:moveTo>
                      <a:pt x="0" y="0"/>
                    </a:moveTo>
                    <a:lnTo>
                      <a:pt x="9537539" y="0"/>
                    </a:lnTo>
                    <a:lnTo>
                      <a:pt x="9463629" y="395164"/>
                    </a:lnTo>
                    <a:lnTo>
                      <a:pt x="0" y="365125"/>
                    </a:lnTo>
                    <a:lnTo>
                      <a:pt x="0" y="0"/>
                    </a:lnTo>
                    <a:close/>
                  </a:path>
                </a:pathLst>
              </a:custGeom>
              <a:gradFill flip="none" rotWithShape="1">
                <a:gsLst>
                  <a:gs pos="0">
                    <a:schemeClr val="accent4"/>
                  </a:gs>
                  <a:gs pos="37000">
                    <a:schemeClr val="accent5"/>
                  </a:gs>
                  <a:gs pos="81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Logo, company name&#10;&#10;Description automatically generated">
                <a:extLst>
                  <a:ext uri="{FF2B5EF4-FFF2-40B4-BE49-F238E27FC236}">
                    <a16:creationId xmlns:a16="http://schemas.microsoft.com/office/drawing/2014/main" id="{F4797653-A2AC-3007-79F0-060B07F64B10}"/>
                  </a:ext>
                </a:extLst>
              </p:cNvPr>
              <p:cNvPicPr>
                <a:picLocks noChangeAspect="1"/>
              </p:cNvPicPr>
              <p:nvPr userDrawn="1"/>
            </p:nvPicPr>
            <p:blipFill rotWithShape="1">
              <a:blip r:embed="rId2"/>
              <a:srcRect l="9887" t="35105" r="8931" b="35528"/>
              <a:stretch/>
            </p:blipFill>
            <p:spPr>
              <a:xfrm>
                <a:off x="10235860" y="851000"/>
                <a:ext cx="1756458" cy="635392"/>
              </a:xfrm>
              <a:prstGeom prst="rect">
                <a:avLst/>
              </a:prstGeom>
            </p:spPr>
          </p:pic>
        </p:grpSp>
        <p:pic>
          <p:nvPicPr>
            <p:cNvPr id="9" name="Picture 6" descr="Massachusetts General Hospital - Wikipedia">
              <a:extLst>
                <a:ext uri="{FF2B5EF4-FFF2-40B4-BE49-F238E27FC236}">
                  <a16:creationId xmlns:a16="http://schemas.microsoft.com/office/drawing/2014/main" id="{D8FE8354-E535-EED4-F0E9-C6F4A87F80A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93905" y="6414356"/>
              <a:ext cx="433138" cy="4152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arvard University - Wikipedia">
              <a:extLst>
                <a:ext uri="{FF2B5EF4-FFF2-40B4-BE49-F238E27FC236}">
                  <a16:creationId xmlns:a16="http://schemas.microsoft.com/office/drawing/2014/main" id="{14D9035B-1961-3B07-617B-99B959A8385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4227" y="6346658"/>
              <a:ext cx="528033" cy="51134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04463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38CAF-0D32-3FEE-FD38-0297EFD8F93C}"/>
              </a:ext>
            </a:extLst>
          </p:cNvPr>
          <p:cNvSpPr>
            <a:spLocks noGrp="1"/>
          </p:cNvSpPr>
          <p:nvPr>
            <p:ph type="title"/>
          </p:nvPr>
        </p:nvSpPr>
        <p:spPr>
          <a:xfrm>
            <a:off x="245077" y="388442"/>
            <a:ext cx="11952837" cy="1058394"/>
          </a:xfrm>
        </p:spPr>
        <p:txBody>
          <a:bodyPr anchor="ctr" anchorCtr="0">
            <a:normAutofit fontScale="90000"/>
          </a:bodyPr>
          <a:lstStyle/>
          <a:p>
            <a:r>
              <a:rPr lang="en-US" dirty="0"/>
              <a:t>Proprietary Platform Has Two Components: Fixed &amp; Variable</a:t>
            </a:r>
          </a:p>
        </p:txBody>
      </p:sp>
      <p:pic>
        <p:nvPicPr>
          <p:cNvPr id="16" name="Graphic 15" descr="Magnifying glass with solid fill">
            <a:extLst>
              <a:ext uri="{FF2B5EF4-FFF2-40B4-BE49-F238E27FC236}">
                <a16:creationId xmlns:a16="http://schemas.microsoft.com/office/drawing/2014/main" id="{F07DCD5D-F01F-E2E8-3555-D495E4BA05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5553372" y="4195439"/>
            <a:ext cx="1922174" cy="1934338"/>
          </a:xfrm>
          <a:prstGeom prst="rect">
            <a:avLst/>
          </a:prstGeom>
        </p:spPr>
      </p:pic>
      <p:pic>
        <p:nvPicPr>
          <p:cNvPr id="18" name="Graphic 17" descr="Link with solid fill">
            <a:extLst>
              <a:ext uri="{FF2B5EF4-FFF2-40B4-BE49-F238E27FC236}">
                <a16:creationId xmlns:a16="http://schemas.microsoft.com/office/drawing/2014/main" id="{D2310346-CCC7-296C-B1C9-D476A7341C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768256">
            <a:off x="8820304" y="2824416"/>
            <a:ext cx="914400" cy="914400"/>
          </a:xfrm>
          <a:prstGeom prst="rect">
            <a:avLst/>
          </a:prstGeom>
        </p:spPr>
      </p:pic>
      <p:pic>
        <p:nvPicPr>
          <p:cNvPr id="28" name="Graphic 27" descr="Germ outline">
            <a:extLst>
              <a:ext uri="{FF2B5EF4-FFF2-40B4-BE49-F238E27FC236}">
                <a16:creationId xmlns:a16="http://schemas.microsoft.com/office/drawing/2014/main" id="{E51D9CDF-CFE4-075E-E4CE-C9C86611F2F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6332873" y="4631405"/>
            <a:ext cx="780438" cy="704816"/>
          </a:xfrm>
          <a:prstGeom prst="rect">
            <a:avLst/>
          </a:prstGeom>
        </p:spPr>
      </p:pic>
      <p:sp>
        <p:nvSpPr>
          <p:cNvPr id="30" name="Left Brace 29">
            <a:extLst>
              <a:ext uri="{FF2B5EF4-FFF2-40B4-BE49-F238E27FC236}">
                <a16:creationId xmlns:a16="http://schemas.microsoft.com/office/drawing/2014/main" id="{240939C1-6E95-59C1-B919-D8280A45E669}"/>
              </a:ext>
            </a:extLst>
          </p:cNvPr>
          <p:cNvSpPr/>
          <p:nvPr/>
        </p:nvSpPr>
        <p:spPr>
          <a:xfrm>
            <a:off x="4905421" y="4364831"/>
            <a:ext cx="828549" cy="1784264"/>
          </a:xfrm>
          <a:prstGeom prst="leftBrace">
            <a:avLst>
              <a:gd name="adj1" fmla="val 8333"/>
              <a:gd name="adj2" fmla="val 42575"/>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cxnSp>
        <p:nvCxnSpPr>
          <p:cNvPr id="32" name="Connector: Curved 31">
            <a:extLst>
              <a:ext uri="{FF2B5EF4-FFF2-40B4-BE49-F238E27FC236}">
                <a16:creationId xmlns:a16="http://schemas.microsoft.com/office/drawing/2014/main" id="{9F2CA1DD-B391-6BDC-36B0-54CE0AE5DA44}"/>
              </a:ext>
            </a:extLst>
          </p:cNvPr>
          <p:cNvCxnSpPr>
            <a:cxnSpLocks/>
            <a:stCxn id="24" idx="3"/>
          </p:cNvCxnSpPr>
          <p:nvPr/>
        </p:nvCxnSpPr>
        <p:spPr>
          <a:xfrm flipV="1">
            <a:off x="4914900" y="2584193"/>
            <a:ext cx="1230107" cy="85485"/>
          </a:xfrm>
          <a:prstGeom prst="curvedConnector3">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22C1F796-E0EA-1420-6995-1741C36AABB7}"/>
              </a:ext>
            </a:extLst>
          </p:cNvPr>
          <p:cNvGrpSpPr/>
          <p:nvPr/>
        </p:nvGrpSpPr>
        <p:grpSpPr>
          <a:xfrm>
            <a:off x="6152225" y="1844509"/>
            <a:ext cx="3775666" cy="1417306"/>
            <a:chOff x="6152225" y="1844509"/>
            <a:chExt cx="3775666" cy="1417306"/>
          </a:xfrm>
        </p:grpSpPr>
        <p:sp>
          <p:nvSpPr>
            <p:cNvPr id="33" name="Oval 32">
              <a:extLst>
                <a:ext uri="{FF2B5EF4-FFF2-40B4-BE49-F238E27FC236}">
                  <a16:creationId xmlns:a16="http://schemas.microsoft.com/office/drawing/2014/main" id="{5DB9BF77-5816-8A9D-ABD7-BBB931CA8F11}"/>
                </a:ext>
              </a:extLst>
            </p:cNvPr>
            <p:cNvSpPr/>
            <p:nvPr/>
          </p:nvSpPr>
          <p:spPr>
            <a:xfrm>
              <a:off x="6180027" y="1844509"/>
              <a:ext cx="2863969" cy="1417306"/>
            </a:xfrm>
            <a:prstGeom prst="ellipse">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Proxima Nova Alt Rg"/>
              </a:endParaRPr>
            </a:p>
          </p:txBody>
        </p:sp>
        <p:sp>
          <p:nvSpPr>
            <p:cNvPr id="34" name="Rectangle 33">
              <a:extLst>
                <a:ext uri="{FF2B5EF4-FFF2-40B4-BE49-F238E27FC236}">
                  <a16:creationId xmlns:a16="http://schemas.microsoft.com/office/drawing/2014/main" id="{10FABB99-E345-529F-1400-4C11D94FEFF8}"/>
                </a:ext>
              </a:extLst>
            </p:cNvPr>
            <p:cNvSpPr/>
            <p:nvPr/>
          </p:nvSpPr>
          <p:spPr>
            <a:xfrm>
              <a:off x="6152225" y="2201498"/>
              <a:ext cx="1922173" cy="6038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dirty="0">
                  <a:ln>
                    <a:noFill/>
                  </a:ln>
                  <a:solidFill>
                    <a:srgbClr val="000000"/>
                  </a:solidFill>
                  <a:effectLst/>
                  <a:uLnTx/>
                  <a:uFillTx/>
                  <a:latin typeface="Proxima Nova Alt Rg"/>
                </a:rPr>
                <a:t>MtbHSP70</a:t>
              </a:r>
            </a:p>
          </p:txBody>
        </p:sp>
        <p:sp>
          <p:nvSpPr>
            <p:cNvPr id="36" name="Plus Sign 35">
              <a:extLst>
                <a:ext uri="{FF2B5EF4-FFF2-40B4-BE49-F238E27FC236}">
                  <a16:creationId xmlns:a16="http://schemas.microsoft.com/office/drawing/2014/main" id="{30B20D29-D880-5E81-2EB9-EE9A7DA63279}"/>
                </a:ext>
              </a:extLst>
            </p:cNvPr>
            <p:cNvSpPr/>
            <p:nvPr/>
          </p:nvSpPr>
          <p:spPr>
            <a:xfrm>
              <a:off x="7956561" y="2201498"/>
              <a:ext cx="582455" cy="603845"/>
            </a:xfrm>
            <a:prstGeom prst="mathPlus">
              <a:avLst/>
            </a:prstGeom>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FFFFFF"/>
                </a:solidFill>
                <a:effectLst/>
                <a:uLnTx/>
                <a:uFillTx/>
                <a:latin typeface="Proxima Nova Alt Rg"/>
              </a:endParaRPr>
            </a:p>
          </p:txBody>
        </p:sp>
        <p:sp>
          <p:nvSpPr>
            <p:cNvPr id="37" name="Rectangle 36">
              <a:extLst>
                <a:ext uri="{FF2B5EF4-FFF2-40B4-BE49-F238E27FC236}">
                  <a16:creationId xmlns:a16="http://schemas.microsoft.com/office/drawing/2014/main" id="{D6FF21AA-B201-5B57-98D2-31CC1183271C}"/>
                </a:ext>
              </a:extLst>
            </p:cNvPr>
            <p:cNvSpPr/>
            <p:nvPr/>
          </p:nvSpPr>
          <p:spPr>
            <a:xfrm>
              <a:off x="8631053" y="2201498"/>
              <a:ext cx="1296838" cy="6038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dirty="0">
                  <a:ln>
                    <a:noFill/>
                  </a:ln>
                  <a:solidFill>
                    <a:srgbClr val="000000"/>
                  </a:solidFill>
                  <a:effectLst/>
                  <a:uLnTx/>
                  <a:uFillTx/>
                  <a:latin typeface="Proxima Nova Alt Rg"/>
                </a:rPr>
                <a:t>AVIDIN</a:t>
              </a:r>
            </a:p>
          </p:txBody>
        </p:sp>
      </p:grpSp>
      <p:pic>
        <p:nvPicPr>
          <p:cNvPr id="38" name="Graphic 37" descr="Link with solid fill">
            <a:extLst>
              <a:ext uri="{FF2B5EF4-FFF2-40B4-BE49-F238E27FC236}">
                <a16:creationId xmlns:a16="http://schemas.microsoft.com/office/drawing/2014/main" id="{1162D3DE-6891-7129-F628-8A8B3590CC0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768256">
            <a:off x="8804572" y="3525565"/>
            <a:ext cx="914400" cy="914400"/>
          </a:xfrm>
          <a:prstGeom prst="rect">
            <a:avLst/>
          </a:prstGeom>
        </p:spPr>
      </p:pic>
      <p:sp>
        <p:nvSpPr>
          <p:cNvPr id="40" name="Rectangle 39">
            <a:extLst>
              <a:ext uri="{FF2B5EF4-FFF2-40B4-BE49-F238E27FC236}">
                <a16:creationId xmlns:a16="http://schemas.microsoft.com/office/drawing/2014/main" id="{3E3B8902-B47B-BDB8-C1B3-0FB320BFF938}"/>
              </a:ext>
            </a:extLst>
          </p:cNvPr>
          <p:cNvSpPr/>
          <p:nvPr/>
        </p:nvSpPr>
        <p:spPr>
          <a:xfrm>
            <a:off x="8523370" y="4921194"/>
            <a:ext cx="1296838" cy="6038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dirty="0">
                <a:ln>
                  <a:noFill/>
                </a:ln>
                <a:solidFill>
                  <a:srgbClr val="000000"/>
                </a:solidFill>
                <a:effectLst/>
                <a:uLnTx/>
                <a:uFillTx/>
                <a:latin typeface="Proxima Nova Alt Rg"/>
              </a:rPr>
              <a:t>BIOTIN</a:t>
            </a:r>
          </a:p>
        </p:txBody>
      </p:sp>
      <p:sp>
        <p:nvSpPr>
          <p:cNvPr id="41" name="Plus Sign 40">
            <a:extLst>
              <a:ext uri="{FF2B5EF4-FFF2-40B4-BE49-F238E27FC236}">
                <a16:creationId xmlns:a16="http://schemas.microsoft.com/office/drawing/2014/main" id="{60D5EEEE-398E-0D8B-B67B-8A6004428DB2}"/>
              </a:ext>
            </a:extLst>
          </p:cNvPr>
          <p:cNvSpPr/>
          <p:nvPr/>
        </p:nvSpPr>
        <p:spPr>
          <a:xfrm>
            <a:off x="7673965" y="4888972"/>
            <a:ext cx="582455" cy="603845"/>
          </a:xfrm>
          <a:prstGeom prst="mathPlus">
            <a:avLst/>
          </a:prstGeom>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48063BC-B523-7CF3-B2C9-EA5D98E71F40}"/>
              </a:ext>
            </a:extLst>
          </p:cNvPr>
          <p:cNvSpPr/>
          <p:nvPr/>
        </p:nvSpPr>
        <p:spPr>
          <a:xfrm>
            <a:off x="6838895" y="5602865"/>
            <a:ext cx="2478086" cy="6038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dirty="0">
                <a:ln>
                  <a:noFill/>
                </a:ln>
                <a:solidFill>
                  <a:srgbClr val="000000"/>
                </a:solidFill>
                <a:effectLst/>
                <a:uLnTx/>
                <a:uFillTx/>
                <a:latin typeface="Proxima Nova Alt Rg"/>
              </a:rPr>
              <a:t>PEPTIDES, PROTEINS, ETC.</a:t>
            </a:r>
          </a:p>
        </p:txBody>
      </p:sp>
      <p:pic>
        <p:nvPicPr>
          <p:cNvPr id="8" name="Graphic 7" descr="Link with solid fill">
            <a:extLst>
              <a:ext uri="{FF2B5EF4-FFF2-40B4-BE49-F238E27FC236}">
                <a16:creationId xmlns:a16="http://schemas.microsoft.com/office/drawing/2014/main" id="{CD729430-C70F-E914-D818-B45DA53B6B6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768256">
            <a:off x="8796022" y="4203380"/>
            <a:ext cx="914400" cy="914400"/>
          </a:xfrm>
          <a:prstGeom prst="rect">
            <a:avLst/>
          </a:prstGeom>
        </p:spPr>
      </p:pic>
      <p:grpSp>
        <p:nvGrpSpPr>
          <p:cNvPr id="5" name="Group 4">
            <a:extLst>
              <a:ext uri="{FF2B5EF4-FFF2-40B4-BE49-F238E27FC236}">
                <a16:creationId xmlns:a16="http://schemas.microsoft.com/office/drawing/2014/main" id="{67784810-8038-05F4-D83E-A2FEE09734F8}"/>
              </a:ext>
            </a:extLst>
          </p:cNvPr>
          <p:cNvGrpSpPr/>
          <p:nvPr/>
        </p:nvGrpSpPr>
        <p:grpSpPr>
          <a:xfrm>
            <a:off x="1297717" y="3892520"/>
            <a:ext cx="3617183" cy="2411204"/>
            <a:chOff x="1297717" y="3892520"/>
            <a:chExt cx="3617183" cy="2411204"/>
          </a:xfrm>
        </p:grpSpPr>
        <p:pic>
          <p:nvPicPr>
            <p:cNvPr id="22" name="Graphic 21" descr="Target outline">
              <a:extLst>
                <a:ext uri="{FF2B5EF4-FFF2-40B4-BE49-F238E27FC236}">
                  <a16:creationId xmlns:a16="http://schemas.microsoft.com/office/drawing/2014/main" id="{21D97599-C9CB-C555-9863-79BE48545C1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11706" y="5027252"/>
              <a:ext cx="1205547" cy="1205547"/>
            </a:xfrm>
            <a:prstGeom prst="rect">
              <a:avLst/>
            </a:prstGeom>
          </p:spPr>
        </p:pic>
        <p:sp>
          <p:nvSpPr>
            <p:cNvPr id="23" name="Rectangle 22">
              <a:extLst>
                <a:ext uri="{FF2B5EF4-FFF2-40B4-BE49-F238E27FC236}">
                  <a16:creationId xmlns:a16="http://schemas.microsoft.com/office/drawing/2014/main" id="{AB6D38A9-A7C7-22F1-EA9E-37F4CE306605}"/>
                </a:ext>
              </a:extLst>
            </p:cNvPr>
            <p:cNvSpPr/>
            <p:nvPr/>
          </p:nvSpPr>
          <p:spPr>
            <a:xfrm>
              <a:off x="2967006" y="5492817"/>
              <a:ext cx="291121" cy="280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Proxima Nova Alt Rg"/>
              </a:endParaRPr>
            </a:p>
          </p:txBody>
        </p:sp>
        <p:pic>
          <p:nvPicPr>
            <p:cNvPr id="20" name="Graphic 19" descr="Germ outline">
              <a:extLst>
                <a:ext uri="{FF2B5EF4-FFF2-40B4-BE49-F238E27FC236}">
                  <a16:creationId xmlns:a16="http://schemas.microsoft.com/office/drawing/2014/main" id="{F6274C7A-E071-8E03-AACB-D60CB6000B0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41589" y="5374114"/>
              <a:ext cx="494140" cy="517695"/>
            </a:xfrm>
            <a:prstGeom prst="rect">
              <a:avLst/>
            </a:prstGeom>
          </p:spPr>
        </p:pic>
        <p:sp>
          <p:nvSpPr>
            <p:cNvPr id="3" name="TextBox 2">
              <a:extLst>
                <a:ext uri="{FF2B5EF4-FFF2-40B4-BE49-F238E27FC236}">
                  <a16:creationId xmlns:a16="http://schemas.microsoft.com/office/drawing/2014/main" id="{6291723B-1B1E-52A3-D64D-295E03ECA976}"/>
                </a:ext>
              </a:extLst>
            </p:cNvPr>
            <p:cNvSpPr txBox="1"/>
            <p:nvPr/>
          </p:nvSpPr>
          <p:spPr>
            <a:xfrm>
              <a:off x="1612434" y="3982840"/>
              <a:ext cx="286396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dirty="0">
                  <a:ln>
                    <a:noFill/>
                  </a:ln>
                  <a:solidFill>
                    <a:srgbClr val="000000"/>
                  </a:solidFill>
                  <a:effectLst/>
                  <a:uLnTx/>
                  <a:uFillTx/>
                  <a:latin typeface="Proxima Nova Alt Rg"/>
                </a:rPr>
                <a:t>Variable Component</a:t>
              </a:r>
            </a:p>
          </p:txBody>
        </p:sp>
        <p:sp>
          <p:nvSpPr>
            <p:cNvPr id="12" name="Rectangle 11">
              <a:extLst>
                <a:ext uri="{FF2B5EF4-FFF2-40B4-BE49-F238E27FC236}">
                  <a16:creationId xmlns:a16="http://schemas.microsoft.com/office/drawing/2014/main" id="{198925F3-41F5-F8C7-10B2-3E33AC223A01}"/>
                </a:ext>
              </a:extLst>
            </p:cNvPr>
            <p:cNvSpPr/>
            <p:nvPr/>
          </p:nvSpPr>
          <p:spPr>
            <a:xfrm>
              <a:off x="1690749" y="4364831"/>
              <a:ext cx="2821640" cy="59736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FFFFF"/>
                  </a:solidFill>
                  <a:effectLst/>
                  <a:uLnTx/>
                  <a:uFillTx/>
                  <a:latin typeface="Proxima Nova Alt Rg"/>
                </a:rPr>
                <a:t>PATHOGEN TARGETING PAYLOAD</a:t>
              </a:r>
            </a:p>
          </p:txBody>
        </p:sp>
        <p:sp>
          <p:nvSpPr>
            <p:cNvPr id="21" name="Rectangle 20">
              <a:extLst>
                <a:ext uri="{FF2B5EF4-FFF2-40B4-BE49-F238E27FC236}">
                  <a16:creationId xmlns:a16="http://schemas.microsoft.com/office/drawing/2014/main" id="{587ED7CD-6FF9-4B5C-CDB5-821A88C65A39}"/>
                </a:ext>
              </a:extLst>
            </p:cNvPr>
            <p:cNvSpPr/>
            <p:nvPr/>
          </p:nvSpPr>
          <p:spPr>
            <a:xfrm>
              <a:off x="1297717" y="3892520"/>
              <a:ext cx="3617183" cy="2411204"/>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Proxima Nova Alt Rg"/>
              </a:endParaRPr>
            </a:p>
          </p:txBody>
        </p:sp>
      </p:grpSp>
      <p:grpSp>
        <p:nvGrpSpPr>
          <p:cNvPr id="4" name="Group 3">
            <a:extLst>
              <a:ext uri="{FF2B5EF4-FFF2-40B4-BE49-F238E27FC236}">
                <a16:creationId xmlns:a16="http://schemas.microsoft.com/office/drawing/2014/main" id="{38958FC8-3AFD-95A1-16C6-AAFCD326544D}"/>
              </a:ext>
            </a:extLst>
          </p:cNvPr>
          <p:cNvGrpSpPr/>
          <p:nvPr/>
        </p:nvGrpSpPr>
        <p:grpSpPr>
          <a:xfrm>
            <a:off x="1297717" y="1601070"/>
            <a:ext cx="3617183" cy="2137216"/>
            <a:chOff x="1297717" y="1601070"/>
            <a:chExt cx="3617183" cy="2137216"/>
          </a:xfrm>
        </p:grpSpPr>
        <p:pic>
          <p:nvPicPr>
            <p:cNvPr id="10" name="Graphic 9" descr="Shield Tick outline">
              <a:extLst>
                <a:ext uri="{FF2B5EF4-FFF2-40B4-BE49-F238E27FC236}">
                  <a16:creationId xmlns:a16="http://schemas.microsoft.com/office/drawing/2014/main" id="{84BA3336-FF2C-F3F9-B9D7-42D29422DF5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440240" y="2412515"/>
              <a:ext cx="1296838" cy="1296838"/>
            </a:xfrm>
            <a:prstGeom prst="rect">
              <a:avLst/>
            </a:prstGeom>
          </p:spPr>
        </p:pic>
        <p:sp>
          <p:nvSpPr>
            <p:cNvPr id="46" name="TextBox 45">
              <a:extLst>
                <a:ext uri="{FF2B5EF4-FFF2-40B4-BE49-F238E27FC236}">
                  <a16:creationId xmlns:a16="http://schemas.microsoft.com/office/drawing/2014/main" id="{3BF735EE-CAA1-E360-E914-A483C039187E}"/>
                </a:ext>
              </a:extLst>
            </p:cNvPr>
            <p:cNvSpPr txBox="1"/>
            <p:nvPr/>
          </p:nvSpPr>
          <p:spPr>
            <a:xfrm>
              <a:off x="1680583" y="1601070"/>
              <a:ext cx="286396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dirty="0">
                  <a:ln>
                    <a:noFill/>
                  </a:ln>
                  <a:solidFill>
                    <a:srgbClr val="000000"/>
                  </a:solidFill>
                  <a:effectLst/>
                  <a:uLnTx/>
                  <a:uFillTx/>
                  <a:latin typeface="Proxima Nova Alt Rg"/>
                </a:rPr>
                <a:t>Fixed Component</a:t>
              </a:r>
            </a:p>
          </p:txBody>
        </p:sp>
        <p:sp>
          <p:nvSpPr>
            <p:cNvPr id="6" name="Rectangle 5">
              <a:extLst>
                <a:ext uri="{FF2B5EF4-FFF2-40B4-BE49-F238E27FC236}">
                  <a16:creationId xmlns:a16="http://schemas.microsoft.com/office/drawing/2014/main" id="{2B0EAE3B-F362-8120-B445-5C1BB5FB8EBB}"/>
                </a:ext>
              </a:extLst>
            </p:cNvPr>
            <p:cNvSpPr/>
            <p:nvPr/>
          </p:nvSpPr>
          <p:spPr>
            <a:xfrm>
              <a:off x="1716569" y="1947337"/>
              <a:ext cx="2795820" cy="52035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FFFFF"/>
                  </a:solidFill>
                  <a:effectLst/>
                  <a:uLnTx/>
                  <a:uFillTx/>
                  <a:latin typeface="Proxima Nova Alt Rg"/>
                </a:rPr>
                <a:t>IMMUNE CELL ACTIVATING</a:t>
              </a:r>
            </a:p>
          </p:txBody>
        </p:sp>
        <p:sp>
          <p:nvSpPr>
            <p:cNvPr id="24" name="Rectangle 23">
              <a:extLst>
                <a:ext uri="{FF2B5EF4-FFF2-40B4-BE49-F238E27FC236}">
                  <a16:creationId xmlns:a16="http://schemas.microsoft.com/office/drawing/2014/main" id="{FF73DD99-9EBA-7D27-1FA9-472E2C756289}"/>
                </a:ext>
              </a:extLst>
            </p:cNvPr>
            <p:cNvSpPr/>
            <p:nvPr/>
          </p:nvSpPr>
          <p:spPr>
            <a:xfrm>
              <a:off x="1297717" y="1601070"/>
              <a:ext cx="3617183" cy="2137216"/>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Proxima Nova Alt Rg"/>
              </a:endParaRPr>
            </a:p>
          </p:txBody>
        </p:sp>
      </p:grpSp>
    </p:spTree>
    <p:extLst>
      <p:ext uri="{BB962C8B-B14F-4D97-AF65-F5344CB8AC3E}">
        <p14:creationId xmlns:p14="http://schemas.microsoft.com/office/powerpoint/2010/main" val="2621043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87486-13ED-7674-0209-5F5B56F4EA1F}"/>
              </a:ext>
            </a:extLst>
          </p:cNvPr>
          <p:cNvSpPr>
            <a:spLocks noGrp="1"/>
          </p:cNvSpPr>
          <p:nvPr>
            <p:ph type="title"/>
          </p:nvPr>
        </p:nvSpPr>
        <p:spPr>
          <a:xfrm>
            <a:off x="502532" y="388442"/>
            <a:ext cx="11340279" cy="1058394"/>
          </a:xfrm>
        </p:spPr>
        <p:txBody>
          <a:bodyPr anchor="ctr" anchorCtr="0">
            <a:normAutofit fontScale="90000"/>
          </a:bodyPr>
          <a:lstStyle/>
          <a:p>
            <a:r>
              <a:rPr lang="en-US" dirty="0"/>
              <a:t>Voltron’s Technology Utilizes Key Component MtbHSP-70</a:t>
            </a:r>
          </a:p>
        </p:txBody>
      </p:sp>
      <p:sp>
        <p:nvSpPr>
          <p:cNvPr id="4" name="TextBox 3">
            <a:extLst>
              <a:ext uri="{FF2B5EF4-FFF2-40B4-BE49-F238E27FC236}">
                <a16:creationId xmlns:a16="http://schemas.microsoft.com/office/drawing/2014/main" id="{4529DE53-A689-D34E-BF1C-A0D14F0EBCAF}"/>
              </a:ext>
            </a:extLst>
          </p:cNvPr>
          <p:cNvSpPr txBox="1"/>
          <p:nvPr/>
        </p:nvSpPr>
        <p:spPr>
          <a:xfrm>
            <a:off x="415636" y="1558205"/>
            <a:ext cx="5548030" cy="5127494"/>
          </a:xfrm>
          <a:prstGeom prst="rect">
            <a:avLst/>
          </a:prstGeom>
          <a:noFill/>
        </p:spPr>
        <p:txBody>
          <a:bodyPr wrap="square">
            <a:spAutoFit/>
          </a:bodyPr>
          <a:lstStyle/>
          <a:p>
            <a:pPr marL="0" marR="0" lvl="0" indent="0" algn="l" defTabSz="914400" rtl="0" eaLnBrk="1" fontAlgn="auto" latinLnBrk="0" hangingPunct="1">
              <a:lnSpc>
                <a:spcPct val="120000"/>
              </a:lnSpc>
              <a:spcBef>
                <a:spcPts val="300"/>
              </a:spcBef>
              <a:spcAft>
                <a:spcPts val="300"/>
              </a:spcAft>
              <a:buClrTx/>
              <a:buSzTx/>
              <a:buFontTx/>
              <a:buNone/>
              <a:tabLst/>
              <a:defRPr/>
            </a:pPr>
            <a:r>
              <a:rPr kumimoji="0" lang="en-US" b="1" i="0" u="none" strike="noStrike" kern="1200" cap="none" spc="0" normalizeH="0" baseline="0" noProof="0" dirty="0">
                <a:ln>
                  <a:noFill/>
                </a:ln>
                <a:solidFill>
                  <a:srgbClr val="002060"/>
                </a:solidFill>
                <a:effectLst/>
                <a:uLnTx/>
                <a:uFillTx/>
                <a:latin typeface="Proxima Nova Alt Rg"/>
                <a:ea typeface="+mn-ea"/>
                <a:cs typeface="Arial" panose="020B0604020202020204" pitchFamily="34" charset="0"/>
              </a:rPr>
              <a:t>Rapid development of therapeutics consisting of two components:</a:t>
            </a:r>
          </a:p>
          <a:p>
            <a:pPr marL="350838" marR="0" lvl="1" indent="-280988" algn="l" defTabSz="914400" rtl="0" eaLnBrk="1" fontAlgn="auto" latinLnBrk="0" hangingPunct="1">
              <a:lnSpc>
                <a:spcPct val="120000"/>
              </a:lnSpc>
              <a:spcBef>
                <a:spcPts val="300"/>
              </a:spcBef>
              <a:spcAft>
                <a:spcPts val="300"/>
              </a:spcAft>
              <a:buClrTx/>
              <a:buSzTx/>
              <a:buFont typeface="+mj-lt"/>
              <a:buAutoNum type="arabicPeriod"/>
              <a:tabLst/>
              <a:defRPr/>
            </a:pPr>
            <a:r>
              <a:rPr kumimoji="0" lang="en-US" sz="1500" b="1" i="0" u="sng" strike="noStrike" kern="1200" cap="none" spc="0" normalizeH="0" baseline="0" noProof="0" dirty="0">
                <a:ln>
                  <a:noFill/>
                </a:ln>
                <a:solidFill>
                  <a:prstClr val="black"/>
                </a:solidFill>
                <a:effectLst/>
                <a:uLnTx/>
                <a:uFillTx/>
                <a:latin typeface="Proxima Nova Alt Rg"/>
                <a:ea typeface="+mn-ea"/>
                <a:cs typeface="Arial" panose="020B0604020202020204" pitchFamily="34" charset="0"/>
              </a:rPr>
              <a:t>Fixed</a:t>
            </a:r>
            <a:r>
              <a:rPr kumimoji="0" lang="en-US" sz="1500" b="1" i="0" u="none" strike="noStrike" kern="1200" cap="none" spc="0" normalizeH="0" baseline="0" noProof="0" dirty="0">
                <a:ln>
                  <a:noFill/>
                </a:ln>
                <a:solidFill>
                  <a:prstClr val="black"/>
                </a:solidFill>
                <a:effectLst/>
                <a:uLnTx/>
                <a:uFillTx/>
                <a:latin typeface="Proxima Nova Alt Rg"/>
                <a:ea typeface="+mn-ea"/>
                <a:cs typeface="Arial" panose="020B0604020202020204" pitchFamily="34" charset="0"/>
              </a:rPr>
              <a:t> fusion protein of M. Tuberculosis Heat Shock Protein-70 (MtbHSP-70) combined with Avidin to form the MAV</a:t>
            </a:r>
          </a:p>
          <a:p>
            <a:pPr marL="812800" marR="0" lvl="2" indent="-285750" algn="l" defTabSz="914400" rtl="0" eaLnBrk="1" fontAlgn="auto" latinLnBrk="0" hangingPunct="1">
              <a:lnSpc>
                <a:spcPct val="120000"/>
              </a:lnSpc>
              <a:spcBef>
                <a:spcPts val="300"/>
              </a:spcBef>
              <a:spcAft>
                <a:spcPts val="3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Proxima Nova Alt Rg" panose="02000506030000020004"/>
                <a:ea typeface="+mn-ea"/>
                <a:cs typeface="Times" panose="02020603050405020304" pitchFamily="18" charset="0"/>
              </a:rPr>
              <a:t>Fixed component can be manufactured, stockpiled in advance and used in all Voltron therapies</a:t>
            </a:r>
          </a:p>
          <a:p>
            <a:pPr marL="812800" marR="0" lvl="2" indent="-285750" algn="l" defTabSz="914400" rtl="0" eaLnBrk="1" fontAlgn="auto" latinLnBrk="0" hangingPunct="1">
              <a:lnSpc>
                <a:spcPct val="120000"/>
              </a:lnSpc>
              <a:spcBef>
                <a:spcPts val="300"/>
              </a:spcBef>
              <a:spcAft>
                <a:spcPts val="3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Proxima Nova Alt Rg" panose="02000506030000020004"/>
                <a:ea typeface="+mn-ea"/>
                <a:cs typeface="Times" panose="02020603050405020304" pitchFamily="18" charset="0"/>
              </a:rPr>
              <a:t>Statistically significant enhancement of immune targeting and survival vs. standard delivery vehicles</a:t>
            </a:r>
            <a:endParaRPr kumimoji="0" lang="en-US" sz="1500" b="0" i="0" u="none" strike="noStrike" kern="1200" cap="none" spc="0" normalizeH="0" baseline="0" noProof="0" dirty="0">
              <a:ln>
                <a:noFill/>
              </a:ln>
              <a:solidFill>
                <a:prstClr val="black"/>
              </a:solidFill>
              <a:effectLst/>
              <a:uLnTx/>
              <a:uFillTx/>
              <a:latin typeface="Proxima Nova Alt Rg"/>
              <a:ea typeface="+mn-ea"/>
              <a:cs typeface="Arial" panose="020B0604020202020204" pitchFamily="34" charset="0"/>
            </a:endParaRPr>
          </a:p>
          <a:p>
            <a:pPr marL="350838" marR="0" lvl="1" indent="-280988" algn="l" defTabSz="914400" rtl="0" eaLnBrk="1" fontAlgn="auto" latinLnBrk="0" hangingPunct="1">
              <a:lnSpc>
                <a:spcPct val="120000"/>
              </a:lnSpc>
              <a:spcBef>
                <a:spcPts val="300"/>
              </a:spcBef>
              <a:spcAft>
                <a:spcPts val="300"/>
              </a:spcAft>
              <a:buClrTx/>
              <a:buSzTx/>
              <a:buFont typeface="+mj-lt"/>
              <a:buAutoNum type="arabicPeriod"/>
              <a:tabLst/>
              <a:defRPr/>
            </a:pPr>
            <a:r>
              <a:rPr kumimoji="0" lang="en-US" sz="1500" b="1" i="0" u="sng" strike="noStrike" kern="1200" cap="none" spc="0" normalizeH="0" baseline="0" noProof="0" dirty="0">
                <a:ln>
                  <a:noFill/>
                </a:ln>
                <a:solidFill>
                  <a:prstClr val="black"/>
                </a:solidFill>
                <a:effectLst/>
                <a:uLnTx/>
                <a:uFillTx/>
                <a:latin typeface="Proxima Nova Alt Rg"/>
                <a:ea typeface="+mn-ea"/>
                <a:cs typeface="Arial" panose="020B0604020202020204" pitchFamily="34" charset="0"/>
              </a:rPr>
              <a:t>Variable</a:t>
            </a:r>
            <a:r>
              <a:rPr kumimoji="0" lang="en-US" sz="1500" b="1" i="0" u="none" strike="noStrike" kern="1200" cap="none" spc="0" normalizeH="0" baseline="0" noProof="0" dirty="0">
                <a:ln>
                  <a:noFill/>
                </a:ln>
                <a:solidFill>
                  <a:prstClr val="black"/>
                </a:solidFill>
                <a:effectLst/>
                <a:uLnTx/>
                <a:uFillTx/>
                <a:latin typeface="Proxima Nova Alt Rg"/>
                <a:ea typeface="+mn-ea"/>
                <a:cs typeface="Arial" panose="020B0604020202020204" pitchFamily="34" charset="0"/>
              </a:rPr>
              <a:t>/specific biotinylated immunogenic epitopes identified by in-silico screening method to target. This includes peptides, proteins, polysaccharides, small molecule, lipids, </a:t>
            </a:r>
            <a:r>
              <a:rPr kumimoji="0" lang="en-US" sz="1500" b="1" i="0" u="none" strike="noStrike" kern="1200" cap="none" spc="0" normalizeH="0" baseline="0" noProof="0" dirty="0" err="1">
                <a:ln>
                  <a:noFill/>
                </a:ln>
                <a:solidFill>
                  <a:prstClr val="black"/>
                </a:solidFill>
                <a:effectLst/>
                <a:uLnTx/>
                <a:uFillTx/>
                <a:latin typeface="Proxima Nova Alt Rg"/>
                <a:ea typeface="+mn-ea"/>
                <a:cs typeface="Arial" panose="020B0604020202020204" pitchFamily="34" charset="0"/>
              </a:rPr>
              <a:t>Mabs</a:t>
            </a:r>
            <a:r>
              <a:rPr kumimoji="0" lang="en-US" sz="1500" b="1" i="0" u="none" strike="noStrike" kern="1200" cap="none" spc="0" normalizeH="0" baseline="0" noProof="0" dirty="0">
                <a:ln>
                  <a:noFill/>
                </a:ln>
                <a:solidFill>
                  <a:prstClr val="black"/>
                </a:solidFill>
                <a:effectLst/>
                <a:uLnTx/>
                <a:uFillTx/>
                <a:latin typeface="Proxima Nova Alt Rg"/>
                <a:ea typeface="+mn-ea"/>
                <a:cs typeface="Arial" panose="020B0604020202020204" pitchFamily="34" charset="0"/>
              </a:rPr>
              <a:t>, etc.</a:t>
            </a:r>
          </a:p>
          <a:p>
            <a:pPr marL="812800" marR="0" lvl="2" indent="-285750" algn="l" defTabSz="914400" rtl="0" eaLnBrk="1" fontAlgn="auto" latinLnBrk="0" hangingPunct="1">
              <a:lnSpc>
                <a:spcPct val="120000"/>
              </a:lnSpc>
              <a:spcBef>
                <a:spcPts val="300"/>
              </a:spcBef>
              <a:spcAft>
                <a:spcPts val="3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Proxima Nova Alt Rg"/>
                <a:ea typeface="+mn-ea"/>
                <a:cs typeface="Arial" panose="020B0604020202020204" pitchFamily="34" charset="0"/>
              </a:rPr>
              <a:t>Oncology </a:t>
            </a:r>
          </a:p>
          <a:p>
            <a:pPr marL="812800" marR="0" lvl="2" indent="-285750" algn="l" defTabSz="914400" rtl="0" eaLnBrk="1" fontAlgn="auto" latinLnBrk="0" hangingPunct="1">
              <a:lnSpc>
                <a:spcPct val="120000"/>
              </a:lnSpc>
              <a:spcBef>
                <a:spcPts val="300"/>
              </a:spcBef>
              <a:spcAft>
                <a:spcPts val="3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Proxima Nova Alt Rg"/>
                <a:ea typeface="+mn-ea"/>
                <a:cs typeface="Arial" panose="020B0604020202020204" pitchFamily="34" charset="0"/>
              </a:rPr>
              <a:t>Infectious Diseases</a:t>
            </a:r>
          </a:p>
          <a:p>
            <a:pPr marL="808038" marR="0" lvl="2" indent="-280988" algn="l" defTabSz="914400" rtl="0" eaLnBrk="1" fontAlgn="auto" latinLnBrk="0" hangingPunct="1">
              <a:lnSpc>
                <a:spcPct val="120000"/>
              </a:lnSpc>
              <a:spcBef>
                <a:spcPts val="300"/>
              </a:spcBef>
              <a:spcAft>
                <a:spcPts val="300"/>
              </a:spcAft>
              <a:buClrTx/>
              <a:buSzTx/>
              <a:buFont typeface="+mj-lt"/>
              <a:buAutoNum type="arabicPeriod"/>
              <a:tabLst/>
              <a:defRPr/>
            </a:pPr>
            <a:endParaRPr kumimoji="0" lang="en-US" sz="1400" b="1" i="0" u="none" strike="noStrike" kern="1200" cap="none" spc="0" normalizeH="0" baseline="0" noProof="0" dirty="0">
              <a:ln>
                <a:noFill/>
              </a:ln>
              <a:solidFill>
                <a:prstClr val="black"/>
              </a:solidFill>
              <a:effectLst/>
              <a:uLnTx/>
              <a:uFillTx/>
              <a:latin typeface="Proxima Nova Alt Rg"/>
              <a:ea typeface="+mn-ea"/>
              <a:cs typeface="Arial" panose="020B0604020202020204" pitchFamily="34" charset="0"/>
            </a:endParaRPr>
          </a:p>
        </p:txBody>
      </p:sp>
      <p:sp>
        <p:nvSpPr>
          <p:cNvPr id="3" name="TextBox 2">
            <a:extLst>
              <a:ext uri="{FF2B5EF4-FFF2-40B4-BE49-F238E27FC236}">
                <a16:creationId xmlns:a16="http://schemas.microsoft.com/office/drawing/2014/main" id="{91BE5F61-86AF-3342-8BAC-01A6E5B988BB}"/>
              </a:ext>
            </a:extLst>
          </p:cNvPr>
          <p:cNvSpPr txBox="1"/>
          <p:nvPr/>
        </p:nvSpPr>
        <p:spPr>
          <a:xfrm>
            <a:off x="8693153" y="3262228"/>
            <a:ext cx="84166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Biotin</a:t>
            </a:r>
          </a:p>
        </p:txBody>
      </p:sp>
      <p:sp>
        <p:nvSpPr>
          <p:cNvPr id="7" name="Rectangle 6">
            <a:extLst>
              <a:ext uri="{FF2B5EF4-FFF2-40B4-BE49-F238E27FC236}">
                <a16:creationId xmlns:a16="http://schemas.microsoft.com/office/drawing/2014/main" id="{9E33D03F-2FB7-190A-A85F-C14A8537D401}"/>
              </a:ext>
            </a:extLst>
          </p:cNvPr>
          <p:cNvSpPr/>
          <p:nvPr/>
        </p:nvSpPr>
        <p:spPr>
          <a:xfrm>
            <a:off x="7307886" y="5430715"/>
            <a:ext cx="4375016" cy="62627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Proxima Nova Alt Rg" panose="02000506030000020004"/>
                <a:ea typeface="+mn-ea"/>
                <a:cs typeface="+mn-cs"/>
              </a:rPr>
              <a:t>MAV combined with the payload creates a powerful, targeted immune response</a:t>
            </a:r>
          </a:p>
        </p:txBody>
      </p:sp>
      <p:grpSp>
        <p:nvGrpSpPr>
          <p:cNvPr id="11" name="Group 10">
            <a:extLst>
              <a:ext uri="{FF2B5EF4-FFF2-40B4-BE49-F238E27FC236}">
                <a16:creationId xmlns:a16="http://schemas.microsoft.com/office/drawing/2014/main" id="{5CAE3993-34B0-2B16-2458-A2628D611913}"/>
              </a:ext>
            </a:extLst>
          </p:cNvPr>
          <p:cNvGrpSpPr/>
          <p:nvPr/>
        </p:nvGrpSpPr>
        <p:grpSpPr>
          <a:xfrm>
            <a:off x="5848066" y="1791255"/>
            <a:ext cx="6033447" cy="3506657"/>
            <a:chOff x="5863941" y="1824748"/>
            <a:chExt cx="6033447" cy="3506657"/>
          </a:xfrm>
        </p:grpSpPr>
        <p:pic>
          <p:nvPicPr>
            <p:cNvPr id="65" name="Picture 64">
              <a:extLst>
                <a:ext uri="{FF2B5EF4-FFF2-40B4-BE49-F238E27FC236}">
                  <a16:creationId xmlns:a16="http://schemas.microsoft.com/office/drawing/2014/main" id="{F5D34A98-F55A-E4B6-5DF9-EABBA113EB46}"/>
                </a:ext>
              </a:extLst>
            </p:cNvPr>
            <p:cNvPicPr>
              <a:picLocks noChangeAspect="1"/>
            </p:cNvPicPr>
            <p:nvPr/>
          </p:nvPicPr>
          <p:blipFill>
            <a:blip r:embed="rId3"/>
            <a:stretch>
              <a:fillRect/>
            </a:stretch>
          </p:blipFill>
          <p:spPr>
            <a:xfrm>
              <a:off x="5863941" y="1870553"/>
              <a:ext cx="6033447" cy="3460852"/>
            </a:xfrm>
            <a:prstGeom prst="rect">
              <a:avLst/>
            </a:prstGeom>
          </p:spPr>
        </p:pic>
        <p:sp>
          <p:nvSpPr>
            <p:cNvPr id="5" name="Rectangle 4">
              <a:extLst>
                <a:ext uri="{FF2B5EF4-FFF2-40B4-BE49-F238E27FC236}">
                  <a16:creationId xmlns:a16="http://schemas.microsoft.com/office/drawing/2014/main" id="{5536A586-C83C-D1B9-DC9A-B51B349E8DB6}"/>
                </a:ext>
              </a:extLst>
            </p:cNvPr>
            <p:cNvSpPr/>
            <p:nvPr/>
          </p:nvSpPr>
          <p:spPr>
            <a:xfrm>
              <a:off x="6228337" y="1824748"/>
              <a:ext cx="2011774" cy="59167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Proxima Nova Alt Rg" panose="02000506030000020004"/>
                  <a:ea typeface="+mn-ea"/>
                  <a:cs typeface="+mn-cs"/>
                </a:rPr>
                <a:t>Fixed Component (MAV)</a:t>
              </a:r>
            </a:p>
          </p:txBody>
        </p:sp>
        <p:sp>
          <p:nvSpPr>
            <p:cNvPr id="6" name="Rectangle 5">
              <a:extLst>
                <a:ext uri="{FF2B5EF4-FFF2-40B4-BE49-F238E27FC236}">
                  <a16:creationId xmlns:a16="http://schemas.microsoft.com/office/drawing/2014/main" id="{66F1783D-9664-938D-A1BA-D876C9452D45}"/>
                </a:ext>
              </a:extLst>
            </p:cNvPr>
            <p:cNvSpPr/>
            <p:nvPr/>
          </p:nvSpPr>
          <p:spPr>
            <a:xfrm>
              <a:off x="9028911" y="1848856"/>
              <a:ext cx="2653990" cy="59167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Proxima Nova Alt Rg" panose="02000506030000020004"/>
                  <a:ea typeface="+mn-ea"/>
                  <a:cs typeface="+mn-cs"/>
                </a:rPr>
                <a:t>Targeting Payload/ Variable Component</a:t>
              </a:r>
            </a:p>
          </p:txBody>
        </p:sp>
        <p:sp>
          <p:nvSpPr>
            <p:cNvPr id="10" name="Left Brace 9">
              <a:extLst>
                <a:ext uri="{FF2B5EF4-FFF2-40B4-BE49-F238E27FC236}">
                  <a16:creationId xmlns:a16="http://schemas.microsoft.com/office/drawing/2014/main" id="{F6579AC6-35E1-BB19-5938-1B41B1ED106B}"/>
                </a:ext>
              </a:extLst>
            </p:cNvPr>
            <p:cNvSpPr/>
            <p:nvPr/>
          </p:nvSpPr>
          <p:spPr>
            <a:xfrm rot="5400000">
              <a:off x="9651496" y="1126125"/>
              <a:ext cx="400111" cy="2995187"/>
            </a:xfrm>
            <a:prstGeom prst="leftBrace">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
        <p:nvSpPr>
          <p:cNvPr id="8" name="Rectangle 7">
            <a:extLst>
              <a:ext uri="{FF2B5EF4-FFF2-40B4-BE49-F238E27FC236}">
                <a16:creationId xmlns:a16="http://schemas.microsoft.com/office/drawing/2014/main" id="{1E811ED9-53A8-9057-46B7-70015154EAB1}"/>
              </a:ext>
            </a:extLst>
          </p:cNvPr>
          <p:cNvSpPr/>
          <p:nvPr/>
        </p:nvSpPr>
        <p:spPr>
          <a:xfrm>
            <a:off x="6063006" y="3567486"/>
            <a:ext cx="1325765" cy="2898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Proxima Nova Alt Rg" panose="02000506030000020004"/>
              </a:rPr>
              <a:t>MtbHSP-70</a:t>
            </a:r>
          </a:p>
        </p:txBody>
      </p:sp>
      <p:sp>
        <p:nvSpPr>
          <p:cNvPr id="9" name="Rectangle 8">
            <a:extLst>
              <a:ext uri="{FF2B5EF4-FFF2-40B4-BE49-F238E27FC236}">
                <a16:creationId xmlns:a16="http://schemas.microsoft.com/office/drawing/2014/main" id="{517C7F5A-781A-B2EE-2DC4-4B00D9C7DD46}"/>
              </a:ext>
            </a:extLst>
          </p:cNvPr>
          <p:cNvSpPr/>
          <p:nvPr/>
        </p:nvSpPr>
        <p:spPr>
          <a:xfrm>
            <a:off x="9716434" y="2778728"/>
            <a:ext cx="2059930" cy="578096"/>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Proxima Nova Alt Rg" panose="02000506030000020004"/>
                <a:ea typeface="+mn-ea"/>
                <a:cs typeface="+mn-cs"/>
              </a:rPr>
              <a:t>Variable Unit</a:t>
            </a:r>
          </a:p>
        </p:txBody>
      </p:sp>
      <p:sp>
        <p:nvSpPr>
          <p:cNvPr id="12" name="Rectangle 11">
            <a:extLst>
              <a:ext uri="{FF2B5EF4-FFF2-40B4-BE49-F238E27FC236}">
                <a16:creationId xmlns:a16="http://schemas.microsoft.com/office/drawing/2014/main" id="{6B3FF2A7-D873-5B63-673A-D105A851A06A}"/>
              </a:ext>
            </a:extLst>
          </p:cNvPr>
          <p:cNvSpPr/>
          <p:nvPr/>
        </p:nvSpPr>
        <p:spPr>
          <a:xfrm>
            <a:off x="7445374" y="3380888"/>
            <a:ext cx="698501" cy="1636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Proxima Nova Alt Rg" panose="02000506030000020004"/>
              <a:ea typeface="+mn-ea"/>
              <a:cs typeface="+mn-cs"/>
            </a:endParaRPr>
          </a:p>
        </p:txBody>
      </p:sp>
      <p:sp>
        <p:nvSpPr>
          <p:cNvPr id="13" name="Rectangle 12">
            <a:extLst>
              <a:ext uri="{FF2B5EF4-FFF2-40B4-BE49-F238E27FC236}">
                <a16:creationId xmlns:a16="http://schemas.microsoft.com/office/drawing/2014/main" id="{BDE1BB21-0031-BF6F-8E76-651603385865}"/>
              </a:ext>
            </a:extLst>
          </p:cNvPr>
          <p:cNvSpPr/>
          <p:nvPr/>
        </p:nvSpPr>
        <p:spPr>
          <a:xfrm>
            <a:off x="7419974" y="3323787"/>
            <a:ext cx="698501" cy="5710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Proxima Nova Alt Rg" panose="02000506030000020004"/>
              <a:ea typeface="+mn-ea"/>
              <a:cs typeface="+mn-cs"/>
            </a:endParaRPr>
          </a:p>
        </p:txBody>
      </p:sp>
      <p:sp>
        <p:nvSpPr>
          <p:cNvPr id="14" name="Rectangle 13">
            <a:extLst>
              <a:ext uri="{FF2B5EF4-FFF2-40B4-BE49-F238E27FC236}">
                <a16:creationId xmlns:a16="http://schemas.microsoft.com/office/drawing/2014/main" id="{5BE32407-1770-72BB-88B6-9F6768CAE5CA}"/>
              </a:ext>
            </a:extLst>
          </p:cNvPr>
          <p:cNvSpPr/>
          <p:nvPr/>
        </p:nvSpPr>
        <p:spPr>
          <a:xfrm>
            <a:off x="7331074" y="3391196"/>
            <a:ext cx="1584326" cy="1902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Proxima Nova Alt Rg" panose="02000506030000020004"/>
                <a:ea typeface="+mn-ea"/>
                <a:cs typeface="+mn-cs"/>
              </a:rPr>
              <a:t>Avidin  Biotin</a:t>
            </a:r>
          </a:p>
        </p:txBody>
      </p:sp>
    </p:spTree>
    <p:extLst>
      <p:ext uri="{BB962C8B-B14F-4D97-AF65-F5344CB8AC3E}">
        <p14:creationId xmlns:p14="http://schemas.microsoft.com/office/powerpoint/2010/main" val="2024552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4C600-1DAD-13BF-C917-5FD78FEBAB2A}"/>
              </a:ext>
            </a:extLst>
          </p:cNvPr>
          <p:cNvSpPr>
            <a:spLocks noGrp="1"/>
          </p:cNvSpPr>
          <p:nvPr>
            <p:ph type="title"/>
          </p:nvPr>
        </p:nvSpPr>
        <p:spPr/>
        <p:txBody>
          <a:bodyPr>
            <a:normAutofit/>
          </a:bodyPr>
          <a:lstStyle/>
          <a:p>
            <a:r>
              <a:rPr lang="en-US" dirty="0">
                <a:latin typeface="Calibri" panose="020F0502020204030204" pitchFamily="34" charset="0"/>
                <a:cs typeface="Calibri" panose="020F0502020204030204" pitchFamily="34" charset="0"/>
              </a:rPr>
              <a:t>Immune Activating VTX-OP4 &amp; VTX-067 Components</a:t>
            </a:r>
            <a:endParaRPr lang="en-US" dirty="0"/>
          </a:p>
        </p:txBody>
      </p:sp>
      <p:sp>
        <p:nvSpPr>
          <p:cNvPr id="4" name="Rectangle 3">
            <a:extLst>
              <a:ext uri="{FF2B5EF4-FFF2-40B4-BE49-F238E27FC236}">
                <a16:creationId xmlns:a16="http://schemas.microsoft.com/office/drawing/2014/main" id="{80C49F47-779B-CAEC-7197-C9A9E30FD590}"/>
              </a:ext>
            </a:extLst>
          </p:cNvPr>
          <p:cNvSpPr/>
          <p:nvPr/>
        </p:nvSpPr>
        <p:spPr>
          <a:xfrm>
            <a:off x="2789287" y="1772437"/>
            <a:ext cx="2741717" cy="678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alibri Light" panose="020F0302020204030204" pitchFamily="34" charset="0"/>
                <a:ea typeface="+mn-ea"/>
                <a:cs typeface="Calibri Light" panose="020F0302020204030204" pitchFamily="34" charset="0"/>
              </a:rPr>
              <a:t>Fixed Component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0070C0"/>
                </a:solidFill>
                <a:effectLst/>
                <a:uLnTx/>
                <a:uFillTx/>
                <a:latin typeface="Calibri Light" panose="020F0302020204030204" pitchFamily="34" charset="0"/>
                <a:ea typeface="+mn-ea"/>
                <a:cs typeface="Calibri Light" panose="020F0302020204030204" pitchFamily="34" charset="0"/>
              </a:rPr>
              <a:t>Immune Cell Activating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70C0"/>
              </a:solidFill>
              <a:effectLst/>
              <a:uLnTx/>
              <a:uFillTx/>
              <a:latin typeface="Calibri Light" panose="020F0302020204030204" pitchFamily="34" charset="0"/>
              <a:ea typeface="+mn-ea"/>
              <a:cs typeface="Calibri Light" panose="020F0302020204030204" pitchFamily="34" charset="0"/>
            </a:endParaRPr>
          </a:p>
        </p:txBody>
      </p:sp>
      <p:pic>
        <p:nvPicPr>
          <p:cNvPr id="5" name="Picture 4">
            <a:extLst>
              <a:ext uri="{FF2B5EF4-FFF2-40B4-BE49-F238E27FC236}">
                <a16:creationId xmlns:a16="http://schemas.microsoft.com/office/drawing/2014/main" id="{F32CD077-F253-569C-2EA3-D6E40CB4E453}"/>
              </a:ext>
            </a:extLst>
          </p:cNvPr>
          <p:cNvPicPr>
            <a:picLocks/>
          </p:cNvPicPr>
          <p:nvPr/>
        </p:nvPicPr>
        <p:blipFill>
          <a:blip r:embed="rId2" cstate="print">
            <a:extLst>
              <a:ext uri="{28A0092B-C50C-407E-A947-70E740481C1C}">
                <a14:useLocalDpi xmlns:a14="http://schemas.microsoft.com/office/drawing/2010/main" val="0"/>
              </a:ext>
            </a:extLst>
          </a:blip>
          <a:srcRect l="-2740" t="-5290" r="-1726" b="-8621"/>
          <a:stretch>
            <a:fillRect/>
          </a:stretch>
        </p:blipFill>
        <p:spPr bwMode="auto">
          <a:xfrm>
            <a:off x="2433125" y="2424938"/>
            <a:ext cx="6969588" cy="363371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1D8504C-2A6A-54F1-C532-8AE82F00AADF}"/>
              </a:ext>
            </a:extLst>
          </p:cNvPr>
          <p:cNvSpPr/>
          <p:nvPr/>
        </p:nvSpPr>
        <p:spPr>
          <a:xfrm>
            <a:off x="6096000" y="1711536"/>
            <a:ext cx="3046071" cy="678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alibri Light" panose="020F0302020204030204" pitchFamily="34" charset="0"/>
                <a:ea typeface="+mn-ea"/>
                <a:cs typeface="Calibri Light" panose="020F0302020204030204" pitchFamily="34" charset="0"/>
              </a:rPr>
              <a:t>Variable</a:t>
            </a:r>
            <a:r>
              <a:rPr kumimoji="0" lang="en-US" sz="2800" b="1" i="0" u="none" strike="noStrike" kern="1200" cap="none" spc="0" normalizeH="0" baseline="0" noProof="0" dirty="0">
                <a:ln>
                  <a:noFill/>
                </a:ln>
                <a:solidFill>
                  <a:srgbClr val="0070C0"/>
                </a:solidFill>
                <a:effectLst/>
                <a:uLnTx/>
                <a:uFillTx/>
                <a:latin typeface="Calibri Light" panose="020F0302020204030204" pitchFamily="34" charset="0"/>
                <a:ea typeface="+mn-ea"/>
                <a:cs typeface="Calibri Light" panose="020F0302020204030204" pitchFamily="34" charset="0"/>
              </a:rPr>
              <a:t> </a:t>
            </a:r>
            <a:r>
              <a:rPr kumimoji="0" lang="en-US" sz="2000" b="1" i="0" u="none" strike="noStrike" kern="1200" cap="none" spc="0" normalizeH="0" baseline="0" noProof="0" dirty="0">
                <a:ln>
                  <a:noFill/>
                </a:ln>
                <a:solidFill>
                  <a:srgbClr val="0070C0"/>
                </a:solidFill>
                <a:effectLst/>
                <a:uLnTx/>
                <a:uFillTx/>
                <a:latin typeface="Calibri Light" panose="020F0302020204030204" pitchFamily="34" charset="0"/>
                <a:ea typeface="+mn-ea"/>
                <a:cs typeface="Calibri Light" panose="020F0302020204030204" pitchFamily="34" charset="0"/>
              </a:rPr>
              <a:t>Component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0070C0"/>
                </a:solidFill>
                <a:effectLst/>
                <a:uLnTx/>
                <a:uFillTx/>
                <a:latin typeface="Calibri Light" panose="020F0302020204030204" pitchFamily="34" charset="0"/>
                <a:ea typeface="+mn-ea"/>
                <a:cs typeface="Calibri Light" panose="020F0302020204030204" pitchFamily="34" charset="0"/>
              </a:rPr>
              <a:t>Cancer Targeting Payload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70C0"/>
              </a:solidFill>
              <a:effectLst/>
              <a:uLnTx/>
              <a:uFillTx/>
              <a:latin typeface="Calibri Light" panose="020F0302020204030204" pitchFamily="34" charset="0"/>
              <a:ea typeface="+mn-ea"/>
              <a:cs typeface="Calibri Light" panose="020F0302020204030204" pitchFamily="34" charset="0"/>
            </a:endParaRPr>
          </a:p>
        </p:txBody>
      </p:sp>
      <p:sp>
        <p:nvSpPr>
          <p:cNvPr id="7" name="Rectangle: Rounded Corners 11">
            <a:extLst>
              <a:ext uri="{FF2B5EF4-FFF2-40B4-BE49-F238E27FC236}">
                <a16:creationId xmlns:a16="http://schemas.microsoft.com/office/drawing/2014/main" id="{C768D6AC-D404-D9FB-0F1F-A324D7B4E639}"/>
              </a:ext>
            </a:extLst>
          </p:cNvPr>
          <p:cNvSpPr/>
          <p:nvPr/>
        </p:nvSpPr>
        <p:spPr>
          <a:xfrm>
            <a:off x="2607537" y="2531861"/>
            <a:ext cx="2750276" cy="424617"/>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MAV</a:t>
            </a:r>
          </a:p>
        </p:txBody>
      </p:sp>
      <p:sp>
        <p:nvSpPr>
          <p:cNvPr id="8" name="Rectangle: Rounded Corners 5">
            <a:extLst>
              <a:ext uri="{FF2B5EF4-FFF2-40B4-BE49-F238E27FC236}">
                <a16:creationId xmlns:a16="http://schemas.microsoft.com/office/drawing/2014/main" id="{B44EB264-00D0-043D-C057-A588AB99255D}"/>
              </a:ext>
            </a:extLst>
          </p:cNvPr>
          <p:cNvSpPr/>
          <p:nvPr/>
        </p:nvSpPr>
        <p:spPr>
          <a:xfrm>
            <a:off x="7033782" y="4601152"/>
            <a:ext cx="2033911" cy="545312"/>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PSCA, </a:t>
            </a:r>
            <a:r>
              <a:rPr lang="en-US" sz="1600" b="1" dirty="0">
                <a:solidFill>
                  <a:prstClr val="black"/>
                </a:solidFill>
              </a:rPr>
              <a:t>HPV E6/E7, etc.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Rectangle: Rounded Corners 5">
            <a:extLst>
              <a:ext uri="{FF2B5EF4-FFF2-40B4-BE49-F238E27FC236}">
                <a16:creationId xmlns:a16="http://schemas.microsoft.com/office/drawing/2014/main" id="{9A75266E-5B20-85E3-6C5F-B5DA14098AA4}"/>
              </a:ext>
            </a:extLst>
          </p:cNvPr>
          <p:cNvSpPr/>
          <p:nvPr/>
        </p:nvSpPr>
        <p:spPr>
          <a:xfrm>
            <a:off x="6834189" y="2451179"/>
            <a:ext cx="2033911" cy="545312"/>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Tumor-targeting Antigen</a:t>
            </a:r>
            <a:endParaRPr lang="en-US" sz="1600" b="1" dirty="0">
              <a:solidFill>
                <a:prstClr val="black"/>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1302090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B9390-68AE-C090-8954-6275BB8B814A}"/>
              </a:ext>
            </a:extLst>
          </p:cNvPr>
          <p:cNvSpPr>
            <a:spLocks noGrp="1"/>
          </p:cNvSpPr>
          <p:nvPr>
            <p:ph type="title"/>
          </p:nvPr>
        </p:nvSpPr>
        <p:spPr/>
        <p:txBody>
          <a:bodyPr anchor="ctr" anchorCtr="0">
            <a:normAutofit fontScale="90000"/>
          </a:bodyPr>
          <a:lstStyle/>
          <a:p>
            <a:r>
              <a:rPr lang="en-US" dirty="0"/>
              <a:t>MtbHSP-70 Unique Adjuvant Drives Robust Immune Engagement &amp; Response to Tumors and Pathogens  </a:t>
            </a:r>
          </a:p>
        </p:txBody>
      </p:sp>
      <p:sp>
        <p:nvSpPr>
          <p:cNvPr id="3" name="Content Placeholder 2">
            <a:extLst>
              <a:ext uri="{FF2B5EF4-FFF2-40B4-BE49-F238E27FC236}">
                <a16:creationId xmlns:a16="http://schemas.microsoft.com/office/drawing/2014/main" id="{313754FB-3412-C488-AE12-AC713E1E7E16}"/>
              </a:ext>
            </a:extLst>
          </p:cNvPr>
          <p:cNvSpPr>
            <a:spLocks noGrp="1"/>
          </p:cNvSpPr>
          <p:nvPr>
            <p:ph idx="1"/>
          </p:nvPr>
        </p:nvSpPr>
        <p:spPr/>
        <p:txBody>
          <a:bodyPr>
            <a:normAutofit/>
          </a:bodyPr>
          <a:lstStyle/>
          <a:p>
            <a:r>
              <a:rPr lang="en-US" dirty="0">
                <a:latin typeface="Proxima Nova Alt Rg" panose="02000506030000020004"/>
              </a:rPr>
              <a:t>MtbHSP-70 is the novel adjuvant that is integral in the fixed component of the therapy</a:t>
            </a:r>
          </a:p>
          <a:p>
            <a:pPr lvl="1">
              <a:defRPr/>
            </a:pPr>
            <a:r>
              <a:rPr lang="en-US" dirty="0">
                <a:latin typeface="Proxima Nova Alt Rg" panose="02000506030000020004"/>
              </a:rPr>
              <a:t>MtbHSP-70 provides maximum flexibility/ability to attach and deliver a targeted payload to enhance potency toward tumors and infectious pathogens. (This is the variable component of the therapy)</a:t>
            </a:r>
          </a:p>
          <a:p>
            <a:pPr lvl="1">
              <a:defRPr/>
            </a:pPr>
            <a:endParaRPr lang="en-US" dirty="0">
              <a:latin typeface="Proxima Nova Alt Rg" panose="02000506030000020004"/>
            </a:endParaRPr>
          </a:p>
          <a:p>
            <a:r>
              <a:rPr lang="en-US" dirty="0">
                <a:latin typeface="Proxima Nova Alt Rg" panose="02000506030000020004"/>
              </a:rPr>
              <a:t>MtbHSP-70 acts as a “Swiss army knife” of the body’s defense </a:t>
            </a:r>
            <a:r>
              <a:rPr lang="en-US" u="sng" dirty="0">
                <a:latin typeface="Proxima Nova Alt Rg" panose="02000506030000020004"/>
              </a:rPr>
              <a:t>engaging multiple parts of the immune system </a:t>
            </a:r>
            <a:r>
              <a:rPr lang="en-US" dirty="0">
                <a:latin typeface="Proxima Nova Alt Rg" panose="02000506030000020004"/>
              </a:rPr>
              <a:t>against a wide range of foreign substances including: </a:t>
            </a:r>
          </a:p>
          <a:p>
            <a:pPr lvl="1"/>
            <a:r>
              <a:rPr lang="en-US" dirty="0">
                <a:latin typeface="Proxima Nova Alt Rg" panose="02000506030000020004"/>
              </a:rPr>
              <a:t>Engages dendritic cells</a:t>
            </a:r>
          </a:p>
          <a:p>
            <a:pPr lvl="1"/>
            <a:r>
              <a:rPr lang="en-US" dirty="0">
                <a:latin typeface="Proxima Nova Alt Rg" panose="02000506030000020004"/>
              </a:rPr>
              <a:t>Increases Tumor Necrosis Factor (TNF), driving tumor cell death</a:t>
            </a:r>
          </a:p>
          <a:p>
            <a:pPr lvl="1"/>
            <a:endParaRPr lang="en-US" dirty="0">
              <a:latin typeface="Proxima Nova Alt Rg" panose="02000506030000020004"/>
            </a:endParaRPr>
          </a:p>
          <a:p>
            <a:r>
              <a:rPr lang="en-US" dirty="0">
                <a:latin typeface="Proxima Nova Alt Rg" panose="02000506030000020004"/>
                <a:ea typeface="Times New Roman" panose="02020603050405020304" pitchFamily="18" charset="0"/>
                <a:cs typeface="Times New Roman" panose="02020603050405020304" pitchFamily="18" charset="0"/>
              </a:rPr>
              <a:t>I</a:t>
            </a:r>
            <a:r>
              <a:rPr lang="en-US" sz="2000" b="0" i="0" u="none" strike="noStrike" kern="1200" spc="0" baseline="0" dirty="0">
                <a:ln>
                  <a:noFill/>
                </a:ln>
                <a:effectLst/>
                <a:latin typeface="Proxima Nova Alt Rg" panose="02000506030000020004"/>
                <a:ea typeface="Times New Roman" panose="02020603050405020304" pitchFamily="18" charset="0"/>
                <a:cs typeface="Times New Roman" panose="02020603050405020304" pitchFamily="18" charset="0"/>
              </a:rPr>
              <a:t>mmune response is well-balanced </a:t>
            </a:r>
            <a:r>
              <a:rPr lang="en-US" dirty="0">
                <a:latin typeface="Proxima Nova Alt Rg" panose="02000506030000020004"/>
                <a:ea typeface="Times New Roman" panose="02020603050405020304" pitchFamily="18" charset="0"/>
                <a:cs typeface="Times New Roman" panose="02020603050405020304" pitchFamily="18" charset="0"/>
              </a:rPr>
              <a:t>with</a:t>
            </a:r>
            <a:r>
              <a:rPr lang="en-US" sz="2000" b="0" i="0" u="none" strike="noStrike" kern="1200" spc="0" baseline="0" dirty="0">
                <a:ln>
                  <a:noFill/>
                </a:ln>
                <a:effectLst/>
                <a:latin typeface="Proxima Nova Alt Rg" panose="02000506030000020004"/>
                <a:ea typeface="Times New Roman" panose="02020603050405020304" pitchFamily="18" charset="0"/>
                <a:cs typeface="Times New Roman" panose="02020603050405020304" pitchFamily="18" charset="0"/>
              </a:rPr>
              <a:t> CD8+ (Killing) and CD4+ (Targeting/Memory) T cells</a:t>
            </a:r>
            <a:r>
              <a:rPr lang="en-US" dirty="0">
                <a:latin typeface="Proxima Nova Alt Rg" panose="02000506030000020004"/>
              </a:rPr>
              <a:t> </a:t>
            </a:r>
          </a:p>
          <a:p>
            <a:endParaRPr lang="en-US" dirty="0">
              <a:latin typeface="Proxima Nova Alt Rg" panose="02000506030000020004"/>
            </a:endParaRPr>
          </a:p>
          <a:p>
            <a:r>
              <a:rPr lang="en-US" dirty="0">
                <a:latin typeface="Proxima Nova Alt Rg" panose="02000506030000020004"/>
              </a:rPr>
              <a:t>MtbHSP-70 has the potential to improve currently available drugs and extend patent protection </a:t>
            </a:r>
          </a:p>
        </p:txBody>
      </p:sp>
    </p:spTree>
    <p:extLst>
      <p:ext uri="{BB962C8B-B14F-4D97-AF65-F5344CB8AC3E}">
        <p14:creationId xmlns:p14="http://schemas.microsoft.com/office/powerpoint/2010/main" val="2816877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10D2B-AC53-3648-B954-CC97945152BB}"/>
              </a:ext>
            </a:extLst>
          </p:cNvPr>
          <p:cNvSpPr>
            <a:spLocks noGrp="1"/>
          </p:cNvSpPr>
          <p:nvPr>
            <p:ph type="title"/>
          </p:nvPr>
        </p:nvSpPr>
        <p:spPr/>
        <p:txBody>
          <a:bodyPr>
            <a:noAutofit/>
          </a:bodyPr>
          <a:lstStyle/>
          <a:p>
            <a:r>
              <a:rPr lang="en-US" sz="2400" dirty="0"/>
              <a:t>Platform Study Data: Voltron’s Immune Activation Technology Platform Generated Robust Immune Response and Significantly Increased Survival vs Gold Standard Alum</a:t>
            </a:r>
          </a:p>
        </p:txBody>
      </p:sp>
      <p:sp>
        <p:nvSpPr>
          <p:cNvPr id="5" name="TextBox 4">
            <a:extLst>
              <a:ext uri="{FF2B5EF4-FFF2-40B4-BE49-F238E27FC236}">
                <a16:creationId xmlns:a16="http://schemas.microsoft.com/office/drawing/2014/main" id="{0E6F9496-F848-4166-8820-97C7AD380ED2}"/>
              </a:ext>
            </a:extLst>
          </p:cNvPr>
          <p:cNvSpPr txBox="1"/>
          <p:nvPr/>
        </p:nvSpPr>
        <p:spPr>
          <a:xfrm>
            <a:off x="412172" y="2168911"/>
            <a:ext cx="11367655" cy="347787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latin typeface="Proxima Nova Alt Rg" panose="02000506030000020004"/>
                <a:ea typeface="Times New Roman" panose="02020603050405020304" pitchFamily="18" charset="0"/>
                <a:cs typeface="Arial" panose="020B0604020202020204" pitchFamily="34" charset="0"/>
              </a:rPr>
              <a:t>The study examined the immunogenicity and efficacy of Voltron’s fixed component, mtbHSP-70 vs. a gold standard fixed component/adjuvant, Alum, with the same payload attached</a:t>
            </a:r>
          </a:p>
          <a:p>
            <a:pPr marL="742950" marR="0" lvl="1"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latin typeface="Proxima Nova Alt Rg" panose="02000506030000020004"/>
                <a:ea typeface="+mn-ea"/>
                <a:cs typeface="Arial" panose="020B0604020202020204" pitchFamily="34" charset="0"/>
              </a:rPr>
              <a:t>An adjuvant is used in a vaccine and is designed to promote and enhance an immune response to an antigen</a:t>
            </a:r>
            <a:endParaRPr kumimoji="0" lang="en-US" sz="1900" b="0" i="0" u="none" strike="noStrike" kern="1200" cap="none" spc="0" normalizeH="0" baseline="0" noProof="0" dirty="0">
              <a:ln>
                <a:noFill/>
              </a:ln>
              <a:solidFill>
                <a:srgbClr val="000000"/>
              </a:solidFill>
              <a:effectLst/>
              <a:uLnTx/>
              <a:uFillTx/>
              <a:latin typeface="Proxima Nova Alt Rg" panose="02000506030000020004"/>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latin typeface="Proxima Nova Alt Rg" panose="02000506030000020004"/>
                <a:ea typeface="Times New Roman" panose="02020603050405020304" pitchFamily="18" charset="0"/>
                <a:cs typeface="Times New Roman" panose="02020603050405020304" pitchFamily="18" charset="0"/>
              </a:rPr>
              <a:t>There was no significant immune response in mice vaccinated with standard adjuvant (Alum)/E6</a:t>
            </a:r>
            <a:endParaRPr kumimoji="0" lang="en-US" sz="1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285750" lvl="0" indent="-285750">
              <a:spcBef>
                <a:spcPts val="300"/>
              </a:spcBef>
              <a:spcAft>
                <a:spcPts val="300"/>
              </a:spcAft>
              <a:buFont typeface="Arial" panose="020B0604020202020204" pitchFamily="34" charset="0"/>
              <a:buChar char="•"/>
              <a:defRPr/>
            </a:pPr>
            <a:r>
              <a:rPr kumimoji="0" lang="en-US" sz="1900" b="0" i="0" u="none" strike="noStrike" kern="1200" cap="none" spc="0" normalizeH="0" baseline="0" noProof="0" dirty="0">
                <a:ln>
                  <a:noFill/>
                </a:ln>
                <a:solidFill>
                  <a:srgbClr val="000000"/>
                </a:solidFill>
                <a:effectLst/>
                <a:uLnTx/>
                <a:uFillTx/>
                <a:latin typeface="Proxima Nova Alt Rg" panose="02000506030000020004"/>
                <a:ea typeface="Times New Roman" panose="02020603050405020304" pitchFamily="18" charset="0"/>
                <a:cs typeface="Times New Roman" panose="02020603050405020304" pitchFamily="18" charset="0"/>
              </a:rPr>
              <a:t>The </a:t>
            </a:r>
            <a:r>
              <a:rPr lang="en-US" sz="2000" dirty="0"/>
              <a:t>mtbHSP-70  </a:t>
            </a:r>
            <a:r>
              <a:rPr kumimoji="0" lang="en-US" sz="1900" b="0" i="0" u="none" strike="noStrike" kern="1200" cap="none" spc="0" normalizeH="0" baseline="0" noProof="0" dirty="0">
                <a:ln>
                  <a:noFill/>
                </a:ln>
                <a:solidFill>
                  <a:srgbClr val="000000"/>
                </a:solidFill>
                <a:effectLst/>
                <a:uLnTx/>
                <a:uFillTx/>
                <a:latin typeface="Proxima Nova Alt Rg" panose="02000506030000020004"/>
                <a:ea typeface="Times New Roman" panose="02020603050405020304" pitchFamily="18" charset="0"/>
                <a:cs typeface="Times New Roman" panose="02020603050405020304" pitchFamily="18" charset="0"/>
              </a:rPr>
              <a:t>immune response is well-balanced between CD8+ (Killing) and CD4+ (Targeting/Memory) T cells</a:t>
            </a:r>
            <a:endParaRPr kumimoji="0" lang="en-US" sz="1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900" b="1" i="0" u="none" strike="noStrike" kern="1200" cap="none" spc="0" normalizeH="0" baseline="0" noProof="0" dirty="0">
                <a:ln>
                  <a:noFill/>
                </a:ln>
                <a:solidFill>
                  <a:srgbClr val="000000"/>
                </a:solidFill>
                <a:effectLst/>
                <a:uLnTx/>
                <a:uFillTx/>
                <a:latin typeface="Proxima Nova Alt Rg" panose="02000506030000020004"/>
                <a:ea typeface="Times New Roman" panose="02020603050405020304" pitchFamily="18" charset="0"/>
                <a:cs typeface="Times New Roman" panose="02020603050405020304" pitchFamily="18" charset="0"/>
              </a:rPr>
              <a:t>The survival of tumor bearing mice was significantly prolonged with MtbHSP-70/E6, </a:t>
            </a:r>
            <a:r>
              <a:rPr kumimoji="0" lang="en-US" sz="1900" b="0" i="0" u="none" strike="noStrike" kern="1200" cap="none" spc="0" normalizeH="0" baseline="0" noProof="0" dirty="0">
                <a:ln>
                  <a:noFill/>
                </a:ln>
                <a:solidFill>
                  <a:srgbClr val="000000"/>
                </a:solidFill>
                <a:effectLst/>
                <a:uLnTx/>
                <a:uFillTx/>
                <a:latin typeface="Proxima Nova Alt Rg" panose="02000506030000020004"/>
                <a:ea typeface="Times New Roman" panose="02020603050405020304" pitchFamily="18" charset="0"/>
                <a:cs typeface="Times New Roman" panose="02020603050405020304" pitchFamily="18" charset="0"/>
              </a:rPr>
              <a:t>but no significant difference noted </a:t>
            </a:r>
            <a:r>
              <a:rPr lang="en-US" sz="1900" dirty="0">
                <a:solidFill>
                  <a:srgbClr val="000000"/>
                </a:solidFill>
                <a:latin typeface="Proxima Nova Alt Rg" panose="02000506030000020004"/>
                <a:cs typeface="Times New Roman" panose="02020603050405020304" pitchFamily="18" charset="0"/>
              </a:rPr>
              <a:t>among adjuvant/E6 or saline treated groups</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900" dirty="0">
                <a:solidFill>
                  <a:srgbClr val="000000"/>
                </a:solidFill>
                <a:latin typeface="Proxima Nova Alt Rg" panose="02000506030000020004"/>
                <a:cs typeface="Times New Roman" panose="02020603050405020304" pitchFamily="18" charset="0"/>
              </a:rPr>
              <a:t>Efficacy of a new, higher dose established 80µg</a:t>
            </a:r>
          </a:p>
        </p:txBody>
      </p:sp>
    </p:spTree>
    <p:extLst>
      <p:ext uri="{BB962C8B-B14F-4D97-AF65-F5344CB8AC3E}">
        <p14:creationId xmlns:p14="http://schemas.microsoft.com/office/powerpoint/2010/main" val="4038442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9D911CC-F601-385E-8574-E5BF59F672B6}"/>
              </a:ext>
            </a:extLst>
          </p:cNvPr>
          <p:cNvGrpSpPr/>
          <p:nvPr/>
        </p:nvGrpSpPr>
        <p:grpSpPr>
          <a:xfrm>
            <a:off x="2971800" y="1652484"/>
            <a:ext cx="5081049" cy="1910714"/>
            <a:chOff x="3919535" y="2025206"/>
            <a:chExt cx="4133314" cy="1537991"/>
          </a:xfrm>
        </p:grpSpPr>
        <p:grpSp>
          <p:nvGrpSpPr>
            <p:cNvPr id="16" name="object 16"/>
            <p:cNvGrpSpPr/>
            <p:nvPr/>
          </p:nvGrpSpPr>
          <p:grpSpPr>
            <a:xfrm>
              <a:off x="3927690" y="2054393"/>
              <a:ext cx="1017269" cy="530225"/>
              <a:chOff x="1007466" y="2013963"/>
              <a:chExt cx="1017269" cy="530225"/>
            </a:xfrm>
          </p:grpSpPr>
          <p:sp>
            <p:nvSpPr>
              <p:cNvPr id="17" name="object 17"/>
              <p:cNvSpPr/>
              <p:nvPr/>
            </p:nvSpPr>
            <p:spPr>
              <a:xfrm>
                <a:off x="1013816" y="2020313"/>
                <a:ext cx="1004569" cy="517525"/>
              </a:xfrm>
              <a:custGeom>
                <a:avLst/>
                <a:gdLst/>
                <a:ahLst/>
                <a:cxnLst/>
                <a:rect l="l" t="t" r="r" b="b"/>
                <a:pathLst>
                  <a:path w="1004569" h="517525">
                    <a:moveTo>
                      <a:pt x="745642" y="0"/>
                    </a:moveTo>
                    <a:lnTo>
                      <a:pt x="0" y="0"/>
                    </a:lnTo>
                    <a:lnTo>
                      <a:pt x="0" y="517249"/>
                    </a:lnTo>
                    <a:lnTo>
                      <a:pt x="745642" y="517249"/>
                    </a:lnTo>
                    <a:lnTo>
                      <a:pt x="1004266" y="258625"/>
                    </a:lnTo>
                    <a:lnTo>
                      <a:pt x="745642" y="0"/>
                    </a:lnTo>
                    <a:close/>
                  </a:path>
                </a:pathLst>
              </a:custGeom>
              <a:solidFill>
                <a:srgbClr val="27388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8" name="object 18"/>
              <p:cNvSpPr/>
              <p:nvPr/>
            </p:nvSpPr>
            <p:spPr>
              <a:xfrm>
                <a:off x="1013816" y="2020313"/>
                <a:ext cx="1004569" cy="517525"/>
              </a:xfrm>
              <a:custGeom>
                <a:avLst/>
                <a:gdLst/>
                <a:ahLst/>
                <a:cxnLst/>
                <a:rect l="l" t="t" r="r" b="b"/>
                <a:pathLst>
                  <a:path w="1004569" h="517525">
                    <a:moveTo>
                      <a:pt x="0" y="0"/>
                    </a:moveTo>
                    <a:lnTo>
                      <a:pt x="745642" y="0"/>
                    </a:lnTo>
                    <a:lnTo>
                      <a:pt x="1004266" y="258625"/>
                    </a:lnTo>
                    <a:lnTo>
                      <a:pt x="745642" y="517249"/>
                    </a:lnTo>
                    <a:lnTo>
                      <a:pt x="0" y="517249"/>
                    </a:lnTo>
                    <a:lnTo>
                      <a:pt x="0" y="0"/>
                    </a:lnTo>
                    <a:close/>
                  </a:path>
                </a:pathLst>
              </a:custGeom>
              <a:ln w="12700">
                <a:solidFill>
                  <a:srgbClr val="1A26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grpSp>
        <p:sp>
          <p:nvSpPr>
            <p:cNvPr id="19" name="object 19"/>
            <p:cNvSpPr txBox="1"/>
            <p:nvPr/>
          </p:nvSpPr>
          <p:spPr>
            <a:xfrm>
              <a:off x="4041645" y="2077271"/>
              <a:ext cx="655955" cy="392459"/>
            </a:xfrm>
            <a:prstGeom prst="rect">
              <a:avLst/>
            </a:prstGeom>
          </p:spPr>
          <p:txBody>
            <a:bodyPr vert="horz" wrap="square" lIns="0" tIns="10160" rIns="0" bIns="0" rtlCol="0">
              <a:spAutoFit/>
            </a:bodyPr>
            <a:lstStyle/>
            <a:p>
              <a:pPr marL="12700" marR="5080" lvl="0" indent="10160" algn="l" defTabSz="914400" rtl="0" eaLnBrk="1" fontAlgn="auto" latinLnBrk="0" hangingPunct="1">
                <a:lnSpc>
                  <a:spcPct val="101200"/>
                </a:lnSpc>
                <a:spcBef>
                  <a:spcPts val="80"/>
                </a:spcBef>
                <a:spcAft>
                  <a:spcPts val="0"/>
                </a:spcAft>
                <a:buClrTx/>
                <a:buSzTx/>
                <a:buFontTx/>
                <a:buNone/>
                <a:tabLst/>
                <a:defRPr/>
              </a:pPr>
              <a:r>
                <a:rPr kumimoji="0" sz="1600" b="0" i="0" u="none" strike="noStrike" kern="1200" cap="none" spc="-10" normalizeH="0" baseline="0" noProof="0" dirty="0">
                  <a:ln>
                    <a:noFill/>
                  </a:ln>
                  <a:solidFill>
                    <a:srgbClr val="FFFFFF"/>
                  </a:solidFill>
                  <a:effectLst/>
                  <a:uLnTx/>
                  <a:uFillTx/>
                  <a:latin typeface="Proxima Nova Alt Rg"/>
                  <a:ea typeface="+mn-ea"/>
                  <a:cs typeface="Calibri"/>
                </a:rPr>
                <a:t>TC-</a:t>
              </a:r>
              <a:r>
                <a:rPr kumimoji="0" sz="1600" b="0" i="0" u="none" strike="noStrike" kern="1200" cap="none" spc="0" normalizeH="0" baseline="0" noProof="0" dirty="0">
                  <a:ln>
                    <a:noFill/>
                  </a:ln>
                  <a:solidFill>
                    <a:srgbClr val="FFFFFF"/>
                  </a:solidFill>
                  <a:effectLst/>
                  <a:uLnTx/>
                  <a:uFillTx/>
                  <a:latin typeface="Proxima Nova Alt Rg"/>
                  <a:ea typeface="+mn-ea"/>
                  <a:cs typeface="Calibri"/>
                </a:rPr>
                <a:t>1</a:t>
              </a:r>
              <a:r>
                <a:rPr kumimoji="0" sz="1600" b="0" i="0" u="none" strike="noStrike" kern="1200" cap="none" spc="-15" normalizeH="0" baseline="0" noProof="0" dirty="0">
                  <a:ln>
                    <a:noFill/>
                  </a:ln>
                  <a:solidFill>
                    <a:srgbClr val="FFFFFF"/>
                  </a:solidFill>
                  <a:effectLst/>
                  <a:uLnTx/>
                  <a:uFillTx/>
                  <a:latin typeface="Proxima Nova Alt Rg"/>
                  <a:ea typeface="+mn-ea"/>
                  <a:cs typeface="Calibri"/>
                </a:rPr>
                <a:t> </a:t>
              </a:r>
              <a:r>
                <a:rPr kumimoji="0" sz="1600" b="0" i="0" u="none" strike="noStrike" kern="1200" cap="none" spc="-20" normalizeH="0" baseline="0" noProof="0" dirty="0">
                  <a:ln>
                    <a:noFill/>
                  </a:ln>
                  <a:solidFill>
                    <a:srgbClr val="FFFFFF"/>
                  </a:solidFill>
                  <a:effectLst/>
                  <a:uLnTx/>
                  <a:uFillTx/>
                  <a:latin typeface="Proxima Nova Alt Rg"/>
                  <a:ea typeface="+mn-ea"/>
                  <a:cs typeface="Calibri"/>
                </a:rPr>
                <a:t>cell </a:t>
              </a:r>
              <a:r>
                <a:rPr kumimoji="0" sz="1600" b="0" i="0" u="none" strike="noStrike" kern="1200" cap="none" spc="-10" normalizeH="0" baseline="0" noProof="0" dirty="0">
                  <a:ln>
                    <a:noFill/>
                  </a:ln>
                  <a:solidFill>
                    <a:srgbClr val="FFFFFF"/>
                  </a:solidFill>
                  <a:effectLst/>
                  <a:uLnTx/>
                  <a:uFillTx/>
                  <a:latin typeface="Proxima Nova Alt Rg"/>
                  <a:ea typeface="+mn-ea"/>
                  <a:cs typeface="Calibri"/>
                </a:rPr>
                <a:t>injection</a:t>
              </a:r>
              <a:endParaRPr kumimoji="0" sz="1600" b="0" i="0" u="none" strike="noStrike" kern="1200" cap="none" spc="0" normalizeH="0" baseline="0" noProof="0" dirty="0">
                <a:ln>
                  <a:noFill/>
                </a:ln>
                <a:solidFill>
                  <a:srgbClr val="000000"/>
                </a:solidFill>
                <a:effectLst/>
                <a:uLnTx/>
                <a:uFillTx/>
                <a:latin typeface="Proxima Nova Alt Rg"/>
                <a:ea typeface="+mn-ea"/>
                <a:cs typeface="Calibri"/>
              </a:endParaRPr>
            </a:p>
          </p:txBody>
        </p:sp>
        <p:grpSp>
          <p:nvGrpSpPr>
            <p:cNvPr id="20" name="object 20"/>
            <p:cNvGrpSpPr/>
            <p:nvPr/>
          </p:nvGrpSpPr>
          <p:grpSpPr>
            <a:xfrm>
              <a:off x="3919535" y="2028349"/>
              <a:ext cx="3912870" cy="826135"/>
              <a:chOff x="1001365" y="1995778"/>
              <a:chExt cx="3912870" cy="826135"/>
            </a:xfrm>
          </p:grpSpPr>
          <p:sp>
            <p:nvSpPr>
              <p:cNvPr id="21" name="object 21"/>
              <p:cNvSpPr/>
              <p:nvPr/>
            </p:nvSpPr>
            <p:spPr>
              <a:xfrm>
                <a:off x="1007715" y="2585481"/>
                <a:ext cx="3900170" cy="229870"/>
              </a:xfrm>
              <a:custGeom>
                <a:avLst/>
                <a:gdLst/>
                <a:ahLst/>
                <a:cxnLst/>
                <a:rect l="l" t="t" r="r" b="b"/>
                <a:pathLst>
                  <a:path w="3900170" h="229869">
                    <a:moveTo>
                      <a:pt x="3784709" y="0"/>
                    </a:moveTo>
                    <a:lnTo>
                      <a:pt x="3784709" y="57445"/>
                    </a:lnTo>
                    <a:lnTo>
                      <a:pt x="0" y="57445"/>
                    </a:lnTo>
                    <a:lnTo>
                      <a:pt x="0" y="172332"/>
                    </a:lnTo>
                    <a:lnTo>
                      <a:pt x="3784709" y="172332"/>
                    </a:lnTo>
                    <a:lnTo>
                      <a:pt x="3784709" y="229773"/>
                    </a:lnTo>
                    <a:lnTo>
                      <a:pt x="3899595" y="114886"/>
                    </a:lnTo>
                    <a:lnTo>
                      <a:pt x="3784709" y="0"/>
                    </a:lnTo>
                    <a:close/>
                  </a:path>
                </a:pathLst>
              </a:custGeom>
              <a:solidFill>
                <a:srgbClr val="27388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22" name="object 22"/>
              <p:cNvSpPr/>
              <p:nvPr/>
            </p:nvSpPr>
            <p:spPr>
              <a:xfrm>
                <a:off x="1007715" y="2585481"/>
                <a:ext cx="3900170" cy="229870"/>
              </a:xfrm>
              <a:custGeom>
                <a:avLst/>
                <a:gdLst/>
                <a:ahLst/>
                <a:cxnLst/>
                <a:rect l="l" t="t" r="r" b="b"/>
                <a:pathLst>
                  <a:path w="3900170" h="229869">
                    <a:moveTo>
                      <a:pt x="0" y="57445"/>
                    </a:moveTo>
                    <a:lnTo>
                      <a:pt x="3784710" y="57445"/>
                    </a:lnTo>
                    <a:lnTo>
                      <a:pt x="3784710" y="0"/>
                    </a:lnTo>
                    <a:lnTo>
                      <a:pt x="3899595" y="114887"/>
                    </a:lnTo>
                    <a:lnTo>
                      <a:pt x="3784710" y="229774"/>
                    </a:lnTo>
                    <a:lnTo>
                      <a:pt x="3784710" y="172332"/>
                    </a:lnTo>
                    <a:lnTo>
                      <a:pt x="0" y="172332"/>
                    </a:lnTo>
                    <a:lnTo>
                      <a:pt x="0" y="57445"/>
                    </a:lnTo>
                    <a:close/>
                  </a:path>
                </a:pathLst>
              </a:custGeom>
              <a:ln w="12700">
                <a:solidFill>
                  <a:srgbClr val="1A26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23" name="object 23"/>
              <p:cNvSpPr/>
              <p:nvPr/>
            </p:nvSpPr>
            <p:spPr>
              <a:xfrm>
                <a:off x="3087983" y="2002128"/>
                <a:ext cx="1004569" cy="517525"/>
              </a:xfrm>
              <a:custGeom>
                <a:avLst/>
                <a:gdLst/>
                <a:ahLst/>
                <a:cxnLst/>
                <a:rect l="l" t="t" r="r" b="b"/>
                <a:pathLst>
                  <a:path w="1004570" h="517525">
                    <a:moveTo>
                      <a:pt x="745642" y="0"/>
                    </a:moveTo>
                    <a:lnTo>
                      <a:pt x="0" y="0"/>
                    </a:lnTo>
                    <a:lnTo>
                      <a:pt x="0" y="517249"/>
                    </a:lnTo>
                    <a:lnTo>
                      <a:pt x="745642" y="517249"/>
                    </a:lnTo>
                    <a:lnTo>
                      <a:pt x="1004266" y="258625"/>
                    </a:lnTo>
                    <a:lnTo>
                      <a:pt x="745642" y="0"/>
                    </a:lnTo>
                    <a:close/>
                  </a:path>
                </a:pathLst>
              </a:custGeom>
              <a:solidFill>
                <a:srgbClr val="27388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24" name="object 24"/>
              <p:cNvSpPr/>
              <p:nvPr/>
            </p:nvSpPr>
            <p:spPr>
              <a:xfrm>
                <a:off x="3087983" y="2002128"/>
                <a:ext cx="1004569" cy="517525"/>
              </a:xfrm>
              <a:custGeom>
                <a:avLst/>
                <a:gdLst/>
                <a:ahLst/>
                <a:cxnLst/>
                <a:rect l="l" t="t" r="r" b="b"/>
                <a:pathLst>
                  <a:path w="1004570" h="517525">
                    <a:moveTo>
                      <a:pt x="0" y="0"/>
                    </a:moveTo>
                    <a:lnTo>
                      <a:pt x="745642" y="0"/>
                    </a:lnTo>
                    <a:lnTo>
                      <a:pt x="1004266" y="258625"/>
                    </a:lnTo>
                    <a:lnTo>
                      <a:pt x="745642" y="517249"/>
                    </a:lnTo>
                    <a:lnTo>
                      <a:pt x="0" y="517249"/>
                    </a:lnTo>
                    <a:lnTo>
                      <a:pt x="0" y="0"/>
                    </a:lnTo>
                    <a:close/>
                  </a:path>
                </a:pathLst>
              </a:custGeom>
              <a:ln w="12700">
                <a:solidFill>
                  <a:srgbClr val="1A26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grpSp>
        <p:sp>
          <p:nvSpPr>
            <p:cNvPr id="25" name="object 25"/>
            <p:cNvSpPr txBox="1"/>
            <p:nvPr/>
          </p:nvSpPr>
          <p:spPr>
            <a:xfrm>
              <a:off x="6115811" y="2051871"/>
              <a:ext cx="655955" cy="406705"/>
            </a:xfrm>
            <a:prstGeom prst="rect">
              <a:avLst/>
            </a:prstGeom>
          </p:spPr>
          <p:txBody>
            <a:bodyPr vert="horz" wrap="square" lIns="0" tIns="12700" rIns="0" bIns="0" rtlCol="0">
              <a:spAutoFit/>
            </a:bodyPr>
            <a:lstStyle/>
            <a:p>
              <a:pPr algn="ctr">
                <a:spcBef>
                  <a:spcPts val="100"/>
                </a:spcBef>
                <a:defRPr/>
              </a:pPr>
              <a:r>
                <a:rPr lang="en-US" sz="1600" spc="-25" dirty="0">
                  <a:solidFill>
                    <a:srgbClr val="FFFFFF"/>
                  </a:solidFill>
                  <a:latin typeface="Proxima Nova Alt Rg"/>
                  <a:cs typeface="Calibri"/>
                </a:rPr>
                <a:t>VTX-067</a:t>
              </a:r>
              <a:endParaRPr kumimoji="0" sz="1600" b="0" i="0" u="none" strike="noStrike" kern="1200" cap="none" spc="0" normalizeH="0" baseline="0" noProof="0" dirty="0">
                <a:ln>
                  <a:noFill/>
                </a:ln>
                <a:solidFill>
                  <a:srgbClr val="000000"/>
                </a:solidFill>
                <a:effectLst/>
                <a:uLnTx/>
                <a:uFillTx/>
                <a:latin typeface="Proxima Nova Alt Rg"/>
                <a:ea typeface="+mn-ea"/>
                <a:cs typeface="Calibri"/>
              </a:endParaRPr>
            </a:p>
            <a:p>
              <a:pPr marL="0" marR="0" lvl="0" indent="0" algn="ctr" defTabSz="914400" rtl="0" eaLnBrk="1" fontAlgn="auto" latinLnBrk="0" hangingPunct="1">
                <a:lnSpc>
                  <a:spcPct val="100000"/>
                </a:lnSpc>
                <a:spcBef>
                  <a:spcPts val="20"/>
                </a:spcBef>
                <a:spcAft>
                  <a:spcPts val="0"/>
                </a:spcAft>
                <a:buClrTx/>
                <a:buSzTx/>
                <a:buFontTx/>
                <a:buNone/>
                <a:tabLst/>
                <a:defRPr/>
              </a:pPr>
              <a:r>
                <a:rPr kumimoji="0" sz="1600" b="0" i="0" u="none" strike="noStrike" kern="1200" cap="none" spc="-10" normalizeH="0" baseline="0" noProof="0" dirty="0">
                  <a:ln>
                    <a:noFill/>
                  </a:ln>
                  <a:solidFill>
                    <a:srgbClr val="FFFFFF"/>
                  </a:solidFill>
                  <a:effectLst/>
                  <a:uLnTx/>
                  <a:uFillTx/>
                  <a:latin typeface="Proxima Nova Alt Rg"/>
                  <a:ea typeface="+mn-ea"/>
                  <a:cs typeface="Calibri"/>
                </a:rPr>
                <a:t>injection</a:t>
              </a:r>
              <a:endParaRPr kumimoji="0" sz="1600" b="0" i="0" u="none" strike="noStrike" kern="1200" cap="none" spc="0" normalizeH="0" baseline="0" noProof="0" dirty="0">
                <a:ln>
                  <a:noFill/>
                </a:ln>
                <a:solidFill>
                  <a:srgbClr val="000000"/>
                </a:solidFill>
                <a:effectLst/>
                <a:uLnTx/>
                <a:uFillTx/>
                <a:latin typeface="Proxima Nova Alt Rg"/>
                <a:ea typeface="+mn-ea"/>
                <a:cs typeface="Calibri"/>
              </a:endParaRPr>
            </a:p>
          </p:txBody>
        </p:sp>
        <p:grpSp>
          <p:nvGrpSpPr>
            <p:cNvPr id="26" name="object 26"/>
            <p:cNvGrpSpPr/>
            <p:nvPr/>
          </p:nvGrpSpPr>
          <p:grpSpPr>
            <a:xfrm>
              <a:off x="4954907" y="2047766"/>
              <a:ext cx="1033780" cy="525145"/>
              <a:chOff x="2034683" y="2007336"/>
              <a:chExt cx="1033780" cy="525145"/>
            </a:xfrm>
          </p:grpSpPr>
          <p:sp>
            <p:nvSpPr>
              <p:cNvPr id="27" name="object 27"/>
              <p:cNvSpPr/>
              <p:nvPr/>
            </p:nvSpPr>
            <p:spPr>
              <a:xfrm>
                <a:off x="2041033" y="2013686"/>
                <a:ext cx="1021080" cy="512445"/>
              </a:xfrm>
              <a:custGeom>
                <a:avLst/>
                <a:gdLst/>
                <a:ahLst/>
                <a:cxnLst/>
                <a:rect l="l" t="t" r="r" b="b"/>
                <a:pathLst>
                  <a:path w="1021080" h="512444">
                    <a:moveTo>
                      <a:pt x="764912" y="0"/>
                    </a:moveTo>
                    <a:lnTo>
                      <a:pt x="0" y="0"/>
                    </a:lnTo>
                    <a:lnTo>
                      <a:pt x="0" y="511895"/>
                    </a:lnTo>
                    <a:lnTo>
                      <a:pt x="764912" y="511895"/>
                    </a:lnTo>
                    <a:lnTo>
                      <a:pt x="1020859" y="255948"/>
                    </a:lnTo>
                    <a:lnTo>
                      <a:pt x="764912" y="0"/>
                    </a:lnTo>
                    <a:close/>
                  </a:path>
                </a:pathLst>
              </a:custGeom>
              <a:solidFill>
                <a:srgbClr val="27388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28" name="object 28"/>
              <p:cNvSpPr/>
              <p:nvPr/>
            </p:nvSpPr>
            <p:spPr>
              <a:xfrm>
                <a:off x="2041033" y="2013686"/>
                <a:ext cx="1021080" cy="512445"/>
              </a:xfrm>
              <a:custGeom>
                <a:avLst/>
                <a:gdLst/>
                <a:ahLst/>
                <a:cxnLst/>
                <a:rect l="l" t="t" r="r" b="b"/>
                <a:pathLst>
                  <a:path w="1021080" h="512444">
                    <a:moveTo>
                      <a:pt x="0" y="0"/>
                    </a:moveTo>
                    <a:lnTo>
                      <a:pt x="764911" y="0"/>
                    </a:lnTo>
                    <a:lnTo>
                      <a:pt x="1020859" y="255947"/>
                    </a:lnTo>
                    <a:lnTo>
                      <a:pt x="764911" y="511895"/>
                    </a:lnTo>
                    <a:lnTo>
                      <a:pt x="0" y="511895"/>
                    </a:lnTo>
                    <a:lnTo>
                      <a:pt x="0" y="0"/>
                    </a:lnTo>
                    <a:close/>
                  </a:path>
                </a:pathLst>
              </a:custGeom>
              <a:ln w="12700">
                <a:solidFill>
                  <a:srgbClr val="1A26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grpSp>
        <p:sp>
          <p:nvSpPr>
            <p:cNvPr id="29" name="object 29"/>
            <p:cNvSpPr txBox="1"/>
            <p:nvPr/>
          </p:nvSpPr>
          <p:spPr>
            <a:xfrm>
              <a:off x="5077827" y="2064571"/>
              <a:ext cx="655955" cy="406705"/>
            </a:xfrm>
            <a:prstGeom prst="rect">
              <a:avLst/>
            </a:prstGeom>
          </p:spPr>
          <p:txBody>
            <a:bodyPr vert="horz" wrap="square" lIns="0" tIns="12700" rIns="0" bIns="0" rtlCol="0">
              <a:spAutoFit/>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kumimoji="0" lang="en-US" sz="1600" b="0" i="0" u="none" strike="noStrike" kern="1200" cap="none" spc="-25" normalizeH="0" baseline="0" noProof="0" dirty="0">
                  <a:ln>
                    <a:noFill/>
                  </a:ln>
                  <a:solidFill>
                    <a:srgbClr val="FFFFFF"/>
                  </a:solidFill>
                  <a:effectLst/>
                  <a:uLnTx/>
                  <a:uFillTx/>
                  <a:latin typeface="Proxima Nova Alt Rg"/>
                  <a:ea typeface="+mn-ea"/>
                  <a:cs typeface="Calibri"/>
                </a:rPr>
                <a:t>VTX-067</a:t>
              </a:r>
              <a:endParaRPr kumimoji="0" sz="1600" b="0" i="0" u="none" strike="noStrike" kern="1200" cap="none" spc="0" normalizeH="0" baseline="0" noProof="0" dirty="0">
                <a:ln>
                  <a:noFill/>
                </a:ln>
                <a:solidFill>
                  <a:srgbClr val="000000"/>
                </a:solidFill>
                <a:effectLst/>
                <a:uLnTx/>
                <a:uFillTx/>
                <a:latin typeface="Proxima Nova Alt Rg"/>
                <a:ea typeface="+mn-ea"/>
                <a:cs typeface="Calibri"/>
              </a:endParaRPr>
            </a:p>
            <a:p>
              <a:pPr marL="0" marR="0" lvl="0" indent="0" algn="ctr" defTabSz="914400" rtl="0" eaLnBrk="1" fontAlgn="auto" latinLnBrk="0" hangingPunct="1">
                <a:lnSpc>
                  <a:spcPct val="100000"/>
                </a:lnSpc>
                <a:spcBef>
                  <a:spcPts val="20"/>
                </a:spcBef>
                <a:spcAft>
                  <a:spcPts val="0"/>
                </a:spcAft>
                <a:buClrTx/>
                <a:buSzTx/>
                <a:buFontTx/>
                <a:buNone/>
                <a:tabLst/>
                <a:defRPr/>
              </a:pPr>
              <a:r>
                <a:rPr kumimoji="0" sz="1600" b="0" i="0" u="none" strike="noStrike" kern="1200" cap="none" spc="-10" normalizeH="0" baseline="0" noProof="0" dirty="0">
                  <a:ln>
                    <a:noFill/>
                  </a:ln>
                  <a:solidFill>
                    <a:srgbClr val="FFFFFF"/>
                  </a:solidFill>
                  <a:effectLst/>
                  <a:uLnTx/>
                  <a:uFillTx/>
                  <a:latin typeface="Proxima Nova Alt Rg"/>
                  <a:ea typeface="+mn-ea"/>
                  <a:cs typeface="Calibri"/>
                </a:rPr>
                <a:t>injection</a:t>
              </a:r>
              <a:endParaRPr kumimoji="0" sz="1600" b="0" i="0" u="none" strike="noStrike" kern="1200" cap="none" spc="0" normalizeH="0" baseline="0" noProof="0" dirty="0">
                <a:ln>
                  <a:noFill/>
                </a:ln>
                <a:solidFill>
                  <a:srgbClr val="000000"/>
                </a:solidFill>
                <a:effectLst/>
                <a:uLnTx/>
                <a:uFillTx/>
                <a:latin typeface="Proxima Nova Alt Rg"/>
                <a:ea typeface="+mn-ea"/>
                <a:cs typeface="Calibri"/>
              </a:endParaRPr>
            </a:p>
          </p:txBody>
        </p:sp>
        <p:grpSp>
          <p:nvGrpSpPr>
            <p:cNvPr id="30" name="object 30"/>
            <p:cNvGrpSpPr/>
            <p:nvPr/>
          </p:nvGrpSpPr>
          <p:grpSpPr>
            <a:xfrm>
              <a:off x="7035580" y="2025206"/>
              <a:ext cx="1017269" cy="550545"/>
              <a:chOff x="4115356" y="1984776"/>
              <a:chExt cx="1017269" cy="550545"/>
            </a:xfrm>
          </p:grpSpPr>
          <p:sp>
            <p:nvSpPr>
              <p:cNvPr id="31" name="object 31"/>
              <p:cNvSpPr/>
              <p:nvPr/>
            </p:nvSpPr>
            <p:spPr>
              <a:xfrm>
                <a:off x="4121706" y="1991126"/>
                <a:ext cx="1004569" cy="537845"/>
              </a:xfrm>
              <a:custGeom>
                <a:avLst/>
                <a:gdLst/>
                <a:ahLst/>
                <a:cxnLst/>
                <a:rect l="l" t="t" r="r" b="b"/>
                <a:pathLst>
                  <a:path w="1004570" h="537844">
                    <a:moveTo>
                      <a:pt x="735378" y="0"/>
                    </a:moveTo>
                    <a:lnTo>
                      <a:pt x="0" y="0"/>
                    </a:lnTo>
                    <a:lnTo>
                      <a:pt x="0" y="537776"/>
                    </a:lnTo>
                    <a:lnTo>
                      <a:pt x="735378" y="537776"/>
                    </a:lnTo>
                    <a:lnTo>
                      <a:pt x="1004266" y="268889"/>
                    </a:lnTo>
                    <a:lnTo>
                      <a:pt x="735378" y="0"/>
                    </a:lnTo>
                    <a:close/>
                  </a:path>
                </a:pathLst>
              </a:custGeom>
              <a:solidFill>
                <a:srgbClr val="27388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32" name="object 32"/>
              <p:cNvSpPr/>
              <p:nvPr/>
            </p:nvSpPr>
            <p:spPr>
              <a:xfrm>
                <a:off x="4121706" y="1991126"/>
                <a:ext cx="1004569" cy="537845"/>
              </a:xfrm>
              <a:custGeom>
                <a:avLst/>
                <a:gdLst/>
                <a:ahLst/>
                <a:cxnLst/>
                <a:rect l="l" t="t" r="r" b="b"/>
                <a:pathLst>
                  <a:path w="1004570" h="537844">
                    <a:moveTo>
                      <a:pt x="0" y="0"/>
                    </a:moveTo>
                    <a:lnTo>
                      <a:pt x="735378" y="0"/>
                    </a:lnTo>
                    <a:lnTo>
                      <a:pt x="1004266" y="268888"/>
                    </a:lnTo>
                    <a:lnTo>
                      <a:pt x="735378" y="537776"/>
                    </a:lnTo>
                    <a:lnTo>
                      <a:pt x="0" y="537776"/>
                    </a:lnTo>
                    <a:lnTo>
                      <a:pt x="0" y="0"/>
                    </a:lnTo>
                    <a:close/>
                  </a:path>
                </a:pathLst>
              </a:custGeom>
              <a:ln w="12700">
                <a:solidFill>
                  <a:srgbClr val="1A26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grpSp>
        <p:sp>
          <p:nvSpPr>
            <p:cNvPr id="33" name="object 33"/>
            <p:cNvSpPr txBox="1"/>
            <p:nvPr/>
          </p:nvSpPr>
          <p:spPr>
            <a:xfrm>
              <a:off x="7146967" y="2051871"/>
              <a:ext cx="655955" cy="406705"/>
            </a:xfrm>
            <a:prstGeom prst="rect">
              <a:avLst/>
            </a:prstGeom>
          </p:spPr>
          <p:txBody>
            <a:bodyPr vert="horz" wrap="square" lIns="0" tIns="12700" rIns="0" bIns="0" rtlCol="0">
              <a:spAutoFit/>
            </a:bodyPr>
            <a:lstStyle/>
            <a:p>
              <a:pPr algn="ctr">
                <a:spcBef>
                  <a:spcPts val="100"/>
                </a:spcBef>
                <a:defRPr/>
              </a:pPr>
              <a:r>
                <a:rPr lang="en-US" sz="1600" spc="-25" dirty="0">
                  <a:solidFill>
                    <a:srgbClr val="FFFFFF"/>
                  </a:solidFill>
                  <a:latin typeface="Proxima Nova Alt Rg"/>
                  <a:cs typeface="Calibri"/>
                </a:rPr>
                <a:t>VTX-067</a:t>
              </a:r>
              <a:endParaRPr kumimoji="0" sz="1600" b="0" i="0" u="none" strike="noStrike" kern="1200" cap="none" spc="0" normalizeH="0" baseline="0" noProof="0" dirty="0">
                <a:ln>
                  <a:noFill/>
                </a:ln>
                <a:solidFill>
                  <a:srgbClr val="000000"/>
                </a:solidFill>
                <a:effectLst/>
                <a:uLnTx/>
                <a:uFillTx/>
                <a:latin typeface="Proxima Nova Alt Rg"/>
                <a:ea typeface="+mn-ea"/>
                <a:cs typeface="Calibri"/>
              </a:endParaRPr>
            </a:p>
            <a:p>
              <a:pPr marL="0" marR="0" lvl="0" indent="0" algn="ctr" defTabSz="914400" rtl="0" eaLnBrk="1" fontAlgn="auto" latinLnBrk="0" hangingPunct="1">
                <a:lnSpc>
                  <a:spcPct val="100000"/>
                </a:lnSpc>
                <a:spcBef>
                  <a:spcPts val="20"/>
                </a:spcBef>
                <a:spcAft>
                  <a:spcPts val="0"/>
                </a:spcAft>
                <a:buClrTx/>
                <a:buSzTx/>
                <a:buFontTx/>
                <a:buNone/>
                <a:tabLst/>
                <a:defRPr/>
              </a:pPr>
              <a:r>
                <a:rPr kumimoji="0" sz="1600" b="0" i="0" u="none" strike="noStrike" kern="1200" cap="none" spc="-10" normalizeH="0" baseline="0" noProof="0" dirty="0">
                  <a:ln>
                    <a:noFill/>
                  </a:ln>
                  <a:solidFill>
                    <a:srgbClr val="FFFFFF"/>
                  </a:solidFill>
                  <a:effectLst/>
                  <a:uLnTx/>
                  <a:uFillTx/>
                  <a:latin typeface="Proxima Nova Alt Rg"/>
                  <a:ea typeface="+mn-ea"/>
                  <a:cs typeface="Calibri"/>
                </a:rPr>
                <a:t>injection</a:t>
              </a:r>
              <a:endParaRPr kumimoji="0" sz="1600" b="0" i="0" u="none" strike="noStrike" kern="1200" cap="none" spc="0" normalizeH="0" baseline="0" noProof="0" dirty="0">
                <a:ln>
                  <a:noFill/>
                </a:ln>
                <a:solidFill>
                  <a:srgbClr val="000000"/>
                </a:solidFill>
                <a:effectLst/>
                <a:uLnTx/>
                <a:uFillTx/>
                <a:latin typeface="Proxima Nova Alt Rg"/>
                <a:ea typeface="+mn-ea"/>
                <a:cs typeface="Calibri"/>
              </a:endParaRPr>
            </a:p>
          </p:txBody>
        </p:sp>
        <p:sp>
          <p:nvSpPr>
            <p:cNvPr id="34" name="object 34"/>
            <p:cNvSpPr txBox="1"/>
            <p:nvPr/>
          </p:nvSpPr>
          <p:spPr>
            <a:xfrm>
              <a:off x="4216092" y="2931090"/>
              <a:ext cx="175259" cy="543560"/>
            </a:xfrm>
            <a:prstGeom prst="rect">
              <a:avLst/>
            </a:prstGeom>
          </p:spPr>
          <p:txBody>
            <a:bodyPr vert="vert270" wrap="square" lIns="0" tIns="1270" rIns="0" bIns="0" rtlCol="0">
              <a:spAutoFit/>
            </a:bodyPr>
            <a:lstStyle/>
            <a:p>
              <a:pPr marL="12700" marR="0" lvl="0" indent="0" algn="l" defTabSz="914400" rtl="0" eaLnBrk="1" fontAlgn="auto" latinLnBrk="0" hangingPunct="1">
                <a:lnSpc>
                  <a:spcPct val="100000"/>
                </a:lnSpc>
                <a:spcBef>
                  <a:spcPts val="10"/>
                </a:spcBef>
                <a:spcAft>
                  <a:spcPts val="0"/>
                </a:spcAft>
                <a:buClrTx/>
                <a:buSzTx/>
                <a:buFontTx/>
                <a:buNone/>
                <a:tabLst/>
                <a:defRPr/>
              </a:pPr>
              <a:r>
                <a:rPr kumimoji="0" sz="1400" b="0" i="0" u="none" strike="noStrike" kern="1200" cap="none" spc="0" normalizeH="0" baseline="0" noProof="0" dirty="0">
                  <a:ln>
                    <a:noFill/>
                  </a:ln>
                  <a:solidFill>
                    <a:srgbClr val="000000"/>
                  </a:solidFill>
                  <a:effectLst/>
                  <a:uLnTx/>
                  <a:uFillTx/>
                  <a:latin typeface="Proxima Nova Alt Rg" panose="02000506030000020004"/>
                  <a:ea typeface="+mn-ea"/>
                  <a:cs typeface="Calibri"/>
                </a:rPr>
                <a:t>Day</a:t>
              </a:r>
              <a:r>
                <a:rPr kumimoji="0" sz="1400" b="0" i="0" u="none" strike="noStrike" kern="1200" cap="none" spc="-30" normalizeH="0" baseline="0" noProof="0" dirty="0">
                  <a:ln>
                    <a:noFill/>
                  </a:ln>
                  <a:solidFill>
                    <a:srgbClr val="000000"/>
                  </a:solidFill>
                  <a:effectLst/>
                  <a:uLnTx/>
                  <a:uFillTx/>
                  <a:latin typeface="Proxima Nova Alt Rg" panose="02000506030000020004"/>
                  <a:ea typeface="+mn-ea"/>
                  <a:cs typeface="Calibri"/>
                </a:rPr>
                <a:t> </a:t>
              </a:r>
              <a:r>
                <a:rPr kumimoji="0" sz="1400" b="0" i="0" u="none" strike="noStrike" kern="1200" cap="none" spc="-50" normalizeH="0" baseline="0" noProof="0" dirty="0">
                  <a:ln>
                    <a:noFill/>
                  </a:ln>
                  <a:solidFill>
                    <a:srgbClr val="000000"/>
                  </a:solidFill>
                  <a:effectLst/>
                  <a:uLnTx/>
                  <a:uFillTx/>
                  <a:latin typeface="Proxima Nova Alt Rg" panose="02000506030000020004"/>
                  <a:ea typeface="+mn-ea"/>
                  <a:cs typeface="Calibri"/>
                </a:rPr>
                <a:t>0</a:t>
              </a:r>
              <a:endParaRPr kumimoji="0" sz="1400" b="0" i="0" u="none" strike="noStrike" kern="1200" cap="none" spc="0" normalizeH="0" baseline="0" noProof="0" dirty="0">
                <a:ln>
                  <a:noFill/>
                </a:ln>
                <a:solidFill>
                  <a:srgbClr val="000000"/>
                </a:solidFill>
                <a:effectLst/>
                <a:uLnTx/>
                <a:uFillTx/>
                <a:latin typeface="Proxima Nova Alt Rg" panose="02000506030000020004"/>
                <a:ea typeface="+mn-ea"/>
                <a:cs typeface="Calibri"/>
              </a:endParaRPr>
            </a:p>
          </p:txBody>
        </p:sp>
        <p:sp>
          <p:nvSpPr>
            <p:cNvPr id="35" name="object 35"/>
            <p:cNvSpPr txBox="1"/>
            <p:nvPr/>
          </p:nvSpPr>
          <p:spPr>
            <a:xfrm>
              <a:off x="5243495" y="2943790"/>
              <a:ext cx="175259" cy="543560"/>
            </a:xfrm>
            <a:prstGeom prst="rect">
              <a:avLst/>
            </a:prstGeom>
          </p:spPr>
          <p:txBody>
            <a:bodyPr vert="vert270" wrap="square" lIns="0" tIns="1270" rIns="0" bIns="0" rtlCol="0">
              <a:spAutoFit/>
            </a:bodyPr>
            <a:lstStyle/>
            <a:p>
              <a:pPr marL="12700" marR="0" lvl="0" indent="0" algn="l" defTabSz="914400" rtl="0" eaLnBrk="1" fontAlgn="auto" latinLnBrk="0" hangingPunct="1">
                <a:lnSpc>
                  <a:spcPct val="100000"/>
                </a:lnSpc>
                <a:spcBef>
                  <a:spcPts val="10"/>
                </a:spcBef>
                <a:spcAft>
                  <a:spcPts val="0"/>
                </a:spcAft>
                <a:buClrTx/>
                <a:buSzTx/>
                <a:buFontTx/>
                <a:buNone/>
                <a:tabLst/>
                <a:defRPr/>
              </a:pPr>
              <a:r>
                <a:rPr kumimoji="0" sz="1400" b="0" i="0" u="none" strike="noStrike" kern="1200" cap="none" spc="0" normalizeH="0" baseline="0" noProof="0" dirty="0">
                  <a:ln>
                    <a:noFill/>
                  </a:ln>
                  <a:solidFill>
                    <a:srgbClr val="000000"/>
                  </a:solidFill>
                  <a:effectLst/>
                  <a:uLnTx/>
                  <a:uFillTx/>
                  <a:latin typeface="Proxima Nova Alt Rg" panose="02000506030000020004"/>
                  <a:ea typeface="+mn-ea"/>
                  <a:cs typeface="Calibri"/>
                </a:rPr>
                <a:t>Day</a:t>
              </a:r>
              <a:r>
                <a:rPr kumimoji="0" sz="1400" b="0" i="0" u="none" strike="noStrike" kern="1200" cap="none" spc="-30" normalizeH="0" baseline="0" noProof="0" dirty="0">
                  <a:ln>
                    <a:noFill/>
                  </a:ln>
                  <a:solidFill>
                    <a:srgbClr val="000000"/>
                  </a:solidFill>
                  <a:effectLst/>
                  <a:uLnTx/>
                  <a:uFillTx/>
                  <a:latin typeface="Proxima Nova Alt Rg" panose="02000506030000020004"/>
                  <a:ea typeface="+mn-ea"/>
                  <a:cs typeface="Calibri"/>
                </a:rPr>
                <a:t> </a:t>
              </a:r>
              <a:r>
                <a:rPr kumimoji="0" sz="1400" b="0" i="0" u="none" strike="noStrike" kern="1200" cap="none" spc="-50" normalizeH="0" baseline="0" noProof="0" dirty="0">
                  <a:ln>
                    <a:noFill/>
                  </a:ln>
                  <a:solidFill>
                    <a:srgbClr val="000000"/>
                  </a:solidFill>
                  <a:effectLst/>
                  <a:uLnTx/>
                  <a:uFillTx/>
                  <a:latin typeface="Proxima Nova Alt Rg" panose="02000506030000020004"/>
                  <a:ea typeface="+mn-ea"/>
                  <a:cs typeface="Calibri"/>
                </a:rPr>
                <a:t>3</a:t>
              </a:r>
              <a:endParaRPr kumimoji="0" sz="1400" b="0" i="0" u="none" strike="noStrike" kern="1200" cap="none" spc="0" normalizeH="0" baseline="0" noProof="0">
                <a:ln>
                  <a:noFill/>
                </a:ln>
                <a:solidFill>
                  <a:srgbClr val="000000"/>
                </a:solidFill>
                <a:effectLst/>
                <a:uLnTx/>
                <a:uFillTx/>
                <a:latin typeface="Proxima Nova Alt Rg" panose="02000506030000020004"/>
                <a:ea typeface="+mn-ea"/>
                <a:cs typeface="Calibri"/>
              </a:endParaRPr>
            </a:p>
          </p:txBody>
        </p:sp>
        <p:sp>
          <p:nvSpPr>
            <p:cNvPr id="36" name="object 36"/>
            <p:cNvSpPr txBox="1"/>
            <p:nvPr/>
          </p:nvSpPr>
          <p:spPr>
            <a:xfrm>
              <a:off x="6288546" y="2865967"/>
              <a:ext cx="175259" cy="659130"/>
            </a:xfrm>
            <a:prstGeom prst="rect">
              <a:avLst/>
            </a:prstGeom>
          </p:spPr>
          <p:txBody>
            <a:bodyPr vert="vert270" wrap="square" lIns="0" tIns="1270" rIns="0" bIns="0" rtlCol="0">
              <a:spAutoFit/>
            </a:bodyPr>
            <a:lstStyle/>
            <a:p>
              <a:pPr marL="12700" marR="0" lvl="0" indent="0" algn="l" defTabSz="914400" rtl="0" eaLnBrk="1" fontAlgn="auto" latinLnBrk="0" hangingPunct="1">
                <a:lnSpc>
                  <a:spcPct val="100000"/>
                </a:lnSpc>
                <a:spcBef>
                  <a:spcPts val="10"/>
                </a:spcBef>
                <a:spcAft>
                  <a:spcPts val="0"/>
                </a:spcAft>
                <a:buClrTx/>
                <a:buSzTx/>
                <a:buFontTx/>
                <a:buNone/>
                <a:tabLst/>
                <a:defRPr/>
              </a:pPr>
              <a:r>
                <a:rPr kumimoji="0" sz="1400" b="0" i="0" u="none" strike="noStrike" kern="1200" cap="none" spc="0" normalizeH="0" baseline="0" noProof="0" dirty="0">
                  <a:ln>
                    <a:noFill/>
                  </a:ln>
                  <a:solidFill>
                    <a:srgbClr val="000000"/>
                  </a:solidFill>
                  <a:effectLst/>
                  <a:uLnTx/>
                  <a:uFillTx/>
                  <a:latin typeface="Proxima Nova Alt Rg" panose="02000506030000020004"/>
                  <a:ea typeface="+mn-ea"/>
                  <a:cs typeface="Calibri"/>
                </a:rPr>
                <a:t>Day</a:t>
              </a:r>
              <a:r>
                <a:rPr kumimoji="0" sz="1400" b="0" i="0" u="none" strike="noStrike" kern="1200" cap="none" spc="-30" normalizeH="0" baseline="0" noProof="0" dirty="0">
                  <a:ln>
                    <a:noFill/>
                  </a:ln>
                  <a:solidFill>
                    <a:srgbClr val="000000"/>
                  </a:solidFill>
                  <a:effectLst/>
                  <a:uLnTx/>
                  <a:uFillTx/>
                  <a:latin typeface="Proxima Nova Alt Rg" panose="02000506030000020004"/>
                  <a:ea typeface="+mn-ea"/>
                  <a:cs typeface="Calibri"/>
                </a:rPr>
                <a:t> </a:t>
              </a:r>
              <a:r>
                <a:rPr kumimoji="0" sz="1400" b="0" i="0" u="none" strike="noStrike" kern="1200" cap="none" spc="-25" normalizeH="0" baseline="0" noProof="0" dirty="0">
                  <a:ln>
                    <a:noFill/>
                  </a:ln>
                  <a:solidFill>
                    <a:srgbClr val="000000"/>
                  </a:solidFill>
                  <a:effectLst/>
                  <a:uLnTx/>
                  <a:uFillTx/>
                  <a:latin typeface="Proxima Nova Alt Rg" panose="02000506030000020004"/>
                  <a:ea typeface="+mn-ea"/>
                  <a:cs typeface="Calibri"/>
                </a:rPr>
                <a:t>17</a:t>
              </a:r>
              <a:endParaRPr kumimoji="0" sz="1400" b="0" i="0" u="none" strike="noStrike" kern="1200" cap="none" spc="0" normalizeH="0" baseline="0" noProof="0">
                <a:ln>
                  <a:noFill/>
                </a:ln>
                <a:solidFill>
                  <a:srgbClr val="000000"/>
                </a:solidFill>
                <a:effectLst/>
                <a:uLnTx/>
                <a:uFillTx/>
                <a:latin typeface="Proxima Nova Alt Rg" panose="02000506030000020004"/>
                <a:ea typeface="+mn-ea"/>
                <a:cs typeface="Calibri"/>
              </a:endParaRPr>
            </a:p>
          </p:txBody>
        </p:sp>
        <p:sp>
          <p:nvSpPr>
            <p:cNvPr id="37" name="object 37"/>
            <p:cNvSpPr txBox="1"/>
            <p:nvPr/>
          </p:nvSpPr>
          <p:spPr>
            <a:xfrm>
              <a:off x="7444196" y="2904067"/>
              <a:ext cx="175259" cy="659130"/>
            </a:xfrm>
            <a:prstGeom prst="rect">
              <a:avLst/>
            </a:prstGeom>
          </p:spPr>
          <p:txBody>
            <a:bodyPr vert="vert270" wrap="square" lIns="0" tIns="1270" rIns="0" bIns="0" rtlCol="0">
              <a:spAutoFit/>
            </a:bodyPr>
            <a:lstStyle/>
            <a:p>
              <a:pPr marL="12700" marR="0" lvl="0" indent="0" algn="l" defTabSz="914400" rtl="0" eaLnBrk="1" fontAlgn="auto" latinLnBrk="0" hangingPunct="1">
                <a:lnSpc>
                  <a:spcPct val="100000"/>
                </a:lnSpc>
                <a:spcBef>
                  <a:spcPts val="10"/>
                </a:spcBef>
                <a:spcAft>
                  <a:spcPts val="0"/>
                </a:spcAft>
                <a:buClrTx/>
                <a:buSzTx/>
                <a:buFontTx/>
                <a:buNone/>
                <a:tabLst/>
                <a:defRPr/>
              </a:pPr>
              <a:r>
                <a:rPr kumimoji="0" sz="1400" b="0" i="0" u="none" strike="noStrike" kern="1200" cap="none" spc="0" normalizeH="0" baseline="0" noProof="0" dirty="0">
                  <a:ln>
                    <a:noFill/>
                  </a:ln>
                  <a:solidFill>
                    <a:srgbClr val="000000"/>
                  </a:solidFill>
                  <a:effectLst/>
                  <a:uLnTx/>
                  <a:uFillTx/>
                  <a:latin typeface="Proxima Nova Alt Rg" panose="02000506030000020004"/>
                  <a:ea typeface="+mn-ea"/>
                  <a:cs typeface="Calibri"/>
                </a:rPr>
                <a:t>Day</a:t>
              </a:r>
              <a:r>
                <a:rPr kumimoji="0" sz="1400" b="0" i="0" u="none" strike="noStrike" kern="1200" cap="none" spc="-30" normalizeH="0" baseline="0" noProof="0" dirty="0">
                  <a:ln>
                    <a:noFill/>
                  </a:ln>
                  <a:solidFill>
                    <a:srgbClr val="000000"/>
                  </a:solidFill>
                  <a:effectLst/>
                  <a:uLnTx/>
                  <a:uFillTx/>
                  <a:latin typeface="Proxima Nova Alt Rg" panose="02000506030000020004"/>
                  <a:ea typeface="+mn-ea"/>
                  <a:cs typeface="Calibri"/>
                </a:rPr>
                <a:t> </a:t>
              </a:r>
              <a:r>
                <a:rPr kumimoji="0" sz="1400" b="0" i="0" u="none" strike="noStrike" kern="1200" cap="none" spc="-25" normalizeH="0" baseline="0" noProof="0" dirty="0">
                  <a:ln>
                    <a:noFill/>
                  </a:ln>
                  <a:solidFill>
                    <a:srgbClr val="000000"/>
                  </a:solidFill>
                  <a:effectLst/>
                  <a:uLnTx/>
                  <a:uFillTx/>
                  <a:latin typeface="Proxima Nova Alt Rg" panose="02000506030000020004"/>
                  <a:ea typeface="+mn-ea"/>
                  <a:cs typeface="Calibri"/>
                </a:rPr>
                <a:t>31</a:t>
              </a:r>
              <a:endParaRPr kumimoji="0" sz="1400" b="0" i="0" u="none" strike="noStrike" kern="1200" cap="none" spc="0" normalizeH="0" baseline="0" noProof="0">
                <a:ln>
                  <a:noFill/>
                </a:ln>
                <a:solidFill>
                  <a:srgbClr val="000000"/>
                </a:solidFill>
                <a:effectLst/>
                <a:uLnTx/>
                <a:uFillTx/>
                <a:latin typeface="Proxima Nova Alt Rg" panose="02000506030000020004"/>
                <a:ea typeface="+mn-ea"/>
                <a:cs typeface="Calibri"/>
              </a:endParaRPr>
            </a:p>
          </p:txBody>
        </p:sp>
      </p:grpSp>
      <p:sp>
        <p:nvSpPr>
          <p:cNvPr id="94" name="object 94"/>
          <p:cNvSpPr txBox="1"/>
          <p:nvPr/>
        </p:nvSpPr>
        <p:spPr>
          <a:xfrm>
            <a:off x="2677513" y="5879653"/>
            <a:ext cx="89989" cy="135293"/>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800" b="1" i="0" u="none" strike="noStrike" kern="1200" cap="none" spc="-5" normalizeH="0" baseline="0" noProof="0" dirty="0">
                <a:ln>
                  <a:noFill/>
                </a:ln>
                <a:solidFill>
                  <a:srgbClr val="000000"/>
                </a:solidFill>
                <a:effectLst/>
                <a:uLnTx/>
                <a:uFillTx/>
                <a:latin typeface="Century Gothic" panose="020B0502020202020204" pitchFamily="34" charset="0"/>
                <a:ea typeface="+mn-ea"/>
                <a:cs typeface="Arial"/>
              </a:rPr>
              <a:t>0</a:t>
            </a:r>
            <a:endParaRPr kumimoji="0" sz="8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a:endParaRPr>
          </a:p>
        </p:txBody>
      </p:sp>
      <p:sp>
        <p:nvSpPr>
          <p:cNvPr id="95" name="object 95"/>
          <p:cNvSpPr txBox="1"/>
          <p:nvPr/>
        </p:nvSpPr>
        <p:spPr>
          <a:xfrm>
            <a:off x="3293049" y="5879653"/>
            <a:ext cx="198687" cy="135293"/>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rPr>
              <a:t>1</a:t>
            </a:r>
            <a:r>
              <a:rPr kumimoji="0" sz="800" b="1" i="0" u="none" strike="noStrike" kern="1200" cap="none" spc="145" normalizeH="0" baseline="0" noProof="0" dirty="0">
                <a:ln>
                  <a:noFill/>
                </a:ln>
                <a:solidFill>
                  <a:srgbClr val="000000"/>
                </a:solidFill>
                <a:effectLst/>
                <a:uLnTx/>
                <a:uFillTx/>
                <a:latin typeface="Century Gothic" panose="020B0502020202020204" pitchFamily="34" charset="0"/>
                <a:ea typeface="+mn-ea"/>
                <a:cs typeface="Arial"/>
              </a:rPr>
              <a:t> </a:t>
            </a:r>
            <a:r>
              <a:rPr kumimoji="0" sz="800" b="1" i="0" u="none" strike="noStrike" kern="1200" cap="none" spc="-50" normalizeH="0" baseline="0" noProof="0" dirty="0">
                <a:ln>
                  <a:noFill/>
                </a:ln>
                <a:solidFill>
                  <a:srgbClr val="000000"/>
                </a:solidFill>
                <a:effectLst/>
                <a:uLnTx/>
                <a:uFillTx/>
                <a:latin typeface="Century Gothic" panose="020B0502020202020204" pitchFamily="34" charset="0"/>
                <a:ea typeface="+mn-ea"/>
                <a:cs typeface="Arial"/>
              </a:rPr>
              <a:t>0</a:t>
            </a:r>
            <a:endParaRPr kumimoji="0" sz="8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a:endParaRPr>
          </a:p>
        </p:txBody>
      </p:sp>
      <p:sp>
        <p:nvSpPr>
          <p:cNvPr id="96" name="object 96"/>
          <p:cNvSpPr txBox="1"/>
          <p:nvPr/>
        </p:nvSpPr>
        <p:spPr>
          <a:xfrm>
            <a:off x="3978301" y="5879653"/>
            <a:ext cx="198687" cy="135293"/>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rPr>
              <a:t>2</a:t>
            </a:r>
            <a:r>
              <a:rPr kumimoji="0" sz="800" b="1" i="0" u="none" strike="noStrike" kern="1200" cap="none" spc="145" normalizeH="0" baseline="0" noProof="0" dirty="0">
                <a:ln>
                  <a:noFill/>
                </a:ln>
                <a:solidFill>
                  <a:srgbClr val="000000"/>
                </a:solidFill>
                <a:effectLst/>
                <a:uLnTx/>
                <a:uFillTx/>
                <a:latin typeface="Century Gothic" panose="020B0502020202020204" pitchFamily="34" charset="0"/>
                <a:ea typeface="+mn-ea"/>
                <a:cs typeface="Arial"/>
              </a:rPr>
              <a:t> </a:t>
            </a:r>
            <a:r>
              <a:rPr kumimoji="0" sz="800" b="1" i="0" u="none" strike="noStrike" kern="1200" cap="none" spc="-50" normalizeH="0" baseline="0" noProof="0" dirty="0">
                <a:ln>
                  <a:noFill/>
                </a:ln>
                <a:solidFill>
                  <a:srgbClr val="000000"/>
                </a:solidFill>
                <a:effectLst/>
                <a:uLnTx/>
                <a:uFillTx/>
                <a:latin typeface="Century Gothic" panose="020B0502020202020204" pitchFamily="34" charset="0"/>
                <a:ea typeface="+mn-ea"/>
                <a:cs typeface="Arial"/>
              </a:rPr>
              <a:t>0</a:t>
            </a:r>
            <a:endParaRPr kumimoji="0" sz="8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a:endParaRPr>
          </a:p>
        </p:txBody>
      </p:sp>
      <p:sp>
        <p:nvSpPr>
          <p:cNvPr id="97" name="object 97"/>
          <p:cNvSpPr txBox="1"/>
          <p:nvPr/>
        </p:nvSpPr>
        <p:spPr>
          <a:xfrm>
            <a:off x="4663553" y="5879653"/>
            <a:ext cx="198687" cy="135293"/>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rPr>
              <a:t>3</a:t>
            </a:r>
            <a:r>
              <a:rPr kumimoji="0" sz="800" b="1" i="0" u="none" strike="noStrike" kern="1200" cap="none" spc="145" normalizeH="0" baseline="0" noProof="0" dirty="0">
                <a:ln>
                  <a:noFill/>
                </a:ln>
                <a:solidFill>
                  <a:srgbClr val="000000"/>
                </a:solidFill>
                <a:effectLst/>
                <a:uLnTx/>
                <a:uFillTx/>
                <a:latin typeface="Century Gothic" panose="020B0502020202020204" pitchFamily="34" charset="0"/>
                <a:ea typeface="+mn-ea"/>
                <a:cs typeface="Arial"/>
              </a:rPr>
              <a:t> </a:t>
            </a:r>
            <a:r>
              <a:rPr kumimoji="0" sz="800" b="1" i="0" u="none" strike="noStrike" kern="1200" cap="none" spc="-50" normalizeH="0" baseline="0" noProof="0" dirty="0">
                <a:ln>
                  <a:noFill/>
                </a:ln>
                <a:solidFill>
                  <a:srgbClr val="000000"/>
                </a:solidFill>
                <a:effectLst/>
                <a:uLnTx/>
                <a:uFillTx/>
                <a:latin typeface="Century Gothic" panose="020B0502020202020204" pitchFamily="34" charset="0"/>
                <a:ea typeface="+mn-ea"/>
                <a:cs typeface="Arial"/>
              </a:rPr>
              <a:t>0</a:t>
            </a:r>
            <a:endParaRPr kumimoji="0" sz="8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a:endParaRPr>
          </a:p>
        </p:txBody>
      </p:sp>
      <p:sp>
        <p:nvSpPr>
          <p:cNvPr id="98" name="object 98"/>
          <p:cNvSpPr txBox="1"/>
          <p:nvPr/>
        </p:nvSpPr>
        <p:spPr>
          <a:xfrm>
            <a:off x="5348806" y="5879653"/>
            <a:ext cx="198687" cy="135293"/>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rPr>
              <a:t>4</a:t>
            </a:r>
            <a:r>
              <a:rPr kumimoji="0" sz="800" b="1" i="0" u="none" strike="noStrike" kern="1200" cap="none" spc="145" normalizeH="0" baseline="0" noProof="0" dirty="0">
                <a:ln>
                  <a:noFill/>
                </a:ln>
                <a:solidFill>
                  <a:srgbClr val="000000"/>
                </a:solidFill>
                <a:effectLst/>
                <a:uLnTx/>
                <a:uFillTx/>
                <a:latin typeface="Century Gothic" panose="020B0502020202020204" pitchFamily="34" charset="0"/>
                <a:ea typeface="+mn-ea"/>
                <a:cs typeface="Arial"/>
              </a:rPr>
              <a:t> </a:t>
            </a:r>
            <a:r>
              <a:rPr kumimoji="0" sz="800" b="1" i="0" u="none" strike="noStrike" kern="1200" cap="none" spc="-50" normalizeH="0" baseline="0" noProof="0" dirty="0">
                <a:ln>
                  <a:noFill/>
                </a:ln>
                <a:solidFill>
                  <a:srgbClr val="000000"/>
                </a:solidFill>
                <a:effectLst/>
                <a:uLnTx/>
                <a:uFillTx/>
                <a:latin typeface="Century Gothic" panose="020B0502020202020204" pitchFamily="34" charset="0"/>
                <a:ea typeface="+mn-ea"/>
                <a:cs typeface="Arial"/>
              </a:rPr>
              <a:t>0</a:t>
            </a:r>
            <a:endParaRPr kumimoji="0" sz="8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a:endParaRPr>
          </a:p>
        </p:txBody>
      </p:sp>
      <p:grpSp>
        <p:nvGrpSpPr>
          <p:cNvPr id="99" name="object 99"/>
          <p:cNvGrpSpPr/>
          <p:nvPr/>
        </p:nvGrpSpPr>
        <p:grpSpPr>
          <a:xfrm>
            <a:off x="2676944" y="3949685"/>
            <a:ext cx="2828290" cy="1910714"/>
            <a:chOff x="2676944" y="4070455"/>
            <a:chExt cx="2828290" cy="1910714"/>
          </a:xfrm>
        </p:grpSpPr>
        <p:sp>
          <p:nvSpPr>
            <p:cNvPr id="100" name="object 100"/>
            <p:cNvSpPr/>
            <p:nvPr/>
          </p:nvSpPr>
          <p:spPr>
            <a:xfrm>
              <a:off x="2791153" y="5893927"/>
              <a:ext cx="407034" cy="18415"/>
            </a:xfrm>
            <a:custGeom>
              <a:avLst/>
              <a:gdLst/>
              <a:ahLst/>
              <a:cxnLst/>
              <a:rect l="l" t="t" r="r" b="b"/>
              <a:pathLst>
                <a:path w="407035" h="18414">
                  <a:moveTo>
                    <a:pt x="0" y="18234"/>
                  </a:moveTo>
                  <a:lnTo>
                    <a:pt x="406582" y="18234"/>
                  </a:lnTo>
                  <a:lnTo>
                    <a:pt x="406582" y="0"/>
                  </a:lnTo>
                  <a:lnTo>
                    <a:pt x="0" y="0"/>
                  </a:lnTo>
                  <a:lnTo>
                    <a:pt x="0" y="18234"/>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01" name="object 101"/>
            <p:cNvSpPr/>
            <p:nvPr/>
          </p:nvSpPr>
          <p:spPr>
            <a:xfrm>
              <a:off x="2754606" y="4070455"/>
              <a:ext cx="0" cy="1910714"/>
            </a:xfrm>
            <a:custGeom>
              <a:avLst/>
              <a:gdLst/>
              <a:ahLst/>
              <a:cxnLst/>
              <a:rect l="l" t="t" r="r" b="b"/>
              <a:pathLst>
                <a:path h="1910714">
                  <a:moveTo>
                    <a:pt x="0" y="1869058"/>
                  </a:moveTo>
                  <a:lnTo>
                    <a:pt x="0" y="1910086"/>
                  </a:lnTo>
                </a:path>
                <a:path h="1910714">
                  <a:moveTo>
                    <a:pt x="0" y="0"/>
                  </a:moveTo>
                  <a:lnTo>
                    <a:pt x="0" y="1796119"/>
                  </a:lnTo>
                </a:path>
              </a:pathLst>
            </a:custGeom>
            <a:ln w="18273">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02" name="object 102"/>
            <p:cNvSpPr/>
            <p:nvPr/>
          </p:nvSpPr>
          <p:spPr>
            <a:xfrm>
              <a:off x="2676944" y="5903044"/>
              <a:ext cx="41275" cy="0"/>
            </a:xfrm>
            <a:custGeom>
              <a:avLst/>
              <a:gdLst/>
              <a:ahLst/>
              <a:cxnLst/>
              <a:rect l="l" t="t" r="r" b="b"/>
              <a:pathLst>
                <a:path w="41275">
                  <a:moveTo>
                    <a:pt x="0" y="0"/>
                  </a:moveTo>
                  <a:lnTo>
                    <a:pt x="41115" y="0"/>
                  </a:lnTo>
                </a:path>
              </a:pathLst>
            </a:custGeom>
            <a:ln w="18234">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03" name="object 103"/>
            <p:cNvSpPr/>
            <p:nvPr/>
          </p:nvSpPr>
          <p:spPr>
            <a:xfrm>
              <a:off x="2676944" y="4079573"/>
              <a:ext cx="78105" cy="1519555"/>
            </a:xfrm>
            <a:custGeom>
              <a:avLst/>
              <a:gdLst/>
              <a:ahLst/>
              <a:cxnLst/>
              <a:rect l="l" t="t" r="r" b="b"/>
              <a:pathLst>
                <a:path w="78105" h="1519554">
                  <a:moveTo>
                    <a:pt x="77661" y="1519559"/>
                  </a:moveTo>
                  <a:lnTo>
                    <a:pt x="0" y="1519559"/>
                  </a:lnTo>
                </a:path>
                <a:path w="78105" h="1519554">
                  <a:moveTo>
                    <a:pt x="77661" y="1215647"/>
                  </a:moveTo>
                  <a:lnTo>
                    <a:pt x="0" y="1215647"/>
                  </a:lnTo>
                </a:path>
                <a:path w="78105" h="1519554">
                  <a:moveTo>
                    <a:pt x="77661" y="911735"/>
                  </a:moveTo>
                  <a:lnTo>
                    <a:pt x="0" y="911735"/>
                  </a:lnTo>
                </a:path>
                <a:path w="78105" h="1519554">
                  <a:moveTo>
                    <a:pt x="77661" y="607823"/>
                  </a:moveTo>
                  <a:lnTo>
                    <a:pt x="0" y="607823"/>
                  </a:lnTo>
                </a:path>
                <a:path w="78105" h="1519554">
                  <a:moveTo>
                    <a:pt x="77661" y="303911"/>
                  </a:moveTo>
                  <a:lnTo>
                    <a:pt x="0" y="303911"/>
                  </a:lnTo>
                </a:path>
                <a:path w="78105" h="1519554">
                  <a:moveTo>
                    <a:pt x="77661" y="0"/>
                  </a:moveTo>
                  <a:lnTo>
                    <a:pt x="0" y="0"/>
                  </a:lnTo>
                </a:path>
              </a:pathLst>
            </a:custGeom>
            <a:ln w="18254">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04" name="object 104"/>
            <p:cNvSpPr/>
            <p:nvPr/>
          </p:nvSpPr>
          <p:spPr>
            <a:xfrm>
              <a:off x="2791153" y="5874173"/>
              <a:ext cx="407034" cy="33655"/>
            </a:xfrm>
            <a:custGeom>
              <a:avLst/>
              <a:gdLst/>
              <a:ahLst/>
              <a:cxnLst/>
              <a:rect l="l" t="t" r="r" b="b"/>
              <a:pathLst>
                <a:path w="407035" h="33654">
                  <a:moveTo>
                    <a:pt x="0" y="33430"/>
                  </a:moveTo>
                  <a:lnTo>
                    <a:pt x="406582" y="33430"/>
                  </a:lnTo>
                  <a:lnTo>
                    <a:pt x="406582" y="0"/>
                  </a:lnTo>
                  <a:lnTo>
                    <a:pt x="0" y="0"/>
                  </a:lnTo>
                  <a:lnTo>
                    <a:pt x="0" y="33430"/>
                  </a:lnTo>
                  <a:close/>
                </a:path>
              </a:pathLst>
            </a:custGeom>
            <a:solidFill>
              <a:srgbClr val="21FE0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05" name="object 105"/>
            <p:cNvSpPr/>
            <p:nvPr/>
          </p:nvSpPr>
          <p:spPr>
            <a:xfrm>
              <a:off x="2718059" y="5866575"/>
              <a:ext cx="73660" cy="73025"/>
            </a:xfrm>
            <a:custGeom>
              <a:avLst/>
              <a:gdLst/>
              <a:ahLst/>
              <a:cxnLst/>
              <a:rect l="l" t="t" r="r" b="b"/>
              <a:pathLst>
                <a:path w="73660" h="73025">
                  <a:moveTo>
                    <a:pt x="36546" y="0"/>
                  </a:moveTo>
                  <a:lnTo>
                    <a:pt x="73093" y="72938"/>
                  </a:lnTo>
                  <a:lnTo>
                    <a:pt x="0" y="72938"/>
                  </a:lnTo>
                  <a:lnTo>
                    <a:pt x="36546" y="0"/>
                  </a:lnTo>
                  <a:close/>
                </a:path>
              </a:pathLst>
            </a:custGeom>
            <a:ln w="3175">
              <a:solidFill>
                <a:srgbClr val="21FE0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06" name="object 106"/>
            <p:cNvSpPr/>
            <p:nvPr/>
          </p:nvSpPr>
          <p:spPr>
            <a:xfrm>
              <a:off x="3270821" y="5893930"/>
              <a:ext cx="407034" cy="18415"/>
            </a:xfrm>
            <a:custGeom>
              <a:avLst/>
              <a:gdLst/>
              <a:ahLst/>
              <a:cxnLst/>
              <a:rect l="l" t="t" r="r" b="b"/>
              <a:pathLst>
                <a:path w="407035" h="18414">
                  <a:moveTo>
                    <a:pt x="132486" y="0"/>
                  </a:moveTo>
                  <a:lnTo>
                    <a:pt x="0" y="0"/>
                  </a:lnTo>
                  <a:lnTo>
                    <a:pt x="0" y="18237"/>
                  </a:lnTo>
                  <a:lnTo>
                    <a:pt x="132486" y="18237"/>
                  </a:lnTo>
                  <a:lnTo>
                    <a:pt x="132486" y="0"/>
                  </a:lnTo>
                  <a:close/>
                </a:path>
                <a:path w="407035" h="18414">
                  <a:moveTo>
                    <a:pt x="406590" y="0"/>
                  </a:moveTo>
                  <a:lnTo>
                    <a:pt x="205574" y="0"/>
                  </a:lnTo>
                  <a:lnTo>
                    <a:pt x="205574" y="18237"/>
                  </a:lnTo>
                  <a:lnTo>
                    <a:pt x="406590" y="18237"/>
                  </a:lnTo>
                  <a:lnTo>
                    <a:pt x="406590"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07" name="object 107"/>
            <p:cNvSpPr/>
            <p:nvPr/>
          </p:nvSpPr>
          <p:spPr>
            <a:xfrm>
              <a:off x="3439858" y="5939514"/>
              <a:ext cx="0" cy="41275"/>
            </a:xfrm>
            <a:custGeom>
              <a:avLst/>
              <a:gdLst/>
              <a:ahLst/>
              <a:cxnLst/>
              <a:rect l="l" t="t" r="r" b="b"/>
              <a:pathLst>
                <a:path h="41275">
                  <a:moveTo>
                    <a:pt x="0" y="0"/>
                  </a:moveTo>
                  <a:lnTo>
                    <a:pt x="0" y="41028"/>
                  </a:lnTo>
                </a:path>
              </a:pathLst>
            </a:custGeom>
            <a:ln w="18273">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08" name="object 108"/>
            <p:cNvSpPr/>
            <p:nvPr/>
          </p:nvSpPr>
          <p:spPr>
            <a:xfrm>
              <a:off x="3270821" y="5874181"/>
              <a:ext cx="407034" cy="33655"/>
            </a:xfrm>
            <a:custGeom>
              <a:avLst/>
              <a:gdLst/>
              <a:ahLst/>
              <a:cxnLst/>
              <a:rect l="l" t="t" r="r" b="b"/>
              <a:pathLst>
                <a:path w="407035" h="33654">
                  <a:moveTo>
                    <a:pt x="132486" y="0"/>
                  </a:moveTo>
                  <a:lnTo>
                    <a:pt x="0" y="0"/>
                  </a:lnTo>
                  <a:lnTo>
                    <a:pt x="0" y="33426"/>
                  </a:lnTo>
                  <a:lnTo>
                    <a:pt x="132486" y="33426"/>
                  </a:lnTo>
                  <a:lnTo>
                    <a:pt x="132486" y="0"/>
                  </a:lnTo>
                  <a:close/>
                </a:path>
                <a:path w="407035" h="33654">
                  <a:moveTo>
                    <a:pt x="406590" y="0"/>
                  </a:moveTo>
                  <a:lnTo>
                    <a:pt x="205574" y="0"/>
                  </a:lnTo>
                  <a:lnTo>
                    <a:pt x="205574" y="33426"/>
                  </a:lnTo>
                  <a:lnTo>
                    <a:pt x="406590" y="33426"/>
                  </a:lnTo>
                  <a:lnTo>
                    <a:pt x="406590" y="0"/>
                  </a:lnTo>
                  <a:close/>
                </a:path>
              </a:pathLst>
            </a:custGeom>
            <a:solidFill>
              <a:srgbClr val="21FE0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09" name="object 109"/>
            <p:cNvSpPr/>
            <p:nvPr/>
          </p:nvSpPr>
          <p:spPr>
            <a:xfrm>
              <a:off x="3750506" y="5903044"/>
              <a:ext cx="1754505" cy="0"/>
            </a:xfrm>
            <a:custGeom>
              <a:avLst/>
              <a:gdLst/>
              <a:ahLst/>
              <a:cxnLst/>
              <a:rect l="l" t="t" r="r" b="b"/>
              <a:pathLst>
                <a:path w="1754504">
                  <a:moveTo>
                    <a:pt x="0" y="0"/>
                  </a:moveTo>
                  <a:lnTo>
                    <a:pt x="1754245" y="0"/>
                  </a:lnTo>
                </a:path>
              </a:pathLst>
            </a:custGeom>
            <a:ln w="18234">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10" name="object 110"/>
            <p:cNvSpPr/>
            <p:nvPr/>
          </p:nvSpPr>
          <p:spPr>
            <a:xfrm>
              <a:off x="4125111" y="5903044"/>
              <a:ext cx="1370965" cy="78105"/>
            </a:xfrm>
            <a:custGeom>
              <a:avLst/>
              <a:gdLst/>
              <a:ahLst/>
              <a:cxnLst/>
              <a:rect l="l" t="t" r="r" b="b"/>
              <a:pathLst>
                <a:path w="1370964" h="78104">
                  <a:moveTo>
                    <a:pt x="0" y="0"/>
                  </a:moveTo>
                  <a:lnTo>
                    <a:pt x="0" y="77497"/>
                  </a:lnTo>
                </a:path>
                <a:path w="1370964" h="78104">
                  <a:moveTo>
                    <a:pt x="685252" y="0"/>
                  </a:moveTo>
                  <a:lnTo>
                    <a:pt x="685252" y="77497"/>
                  </a:lnTo>
                </a:path>
                <a:path w="1370964" h="78104">
                  <a:moveTo>
                    <a:pt x="1370504" y="0"/>
                  </a:moveTo>
                  <a:lnTo>
                    <a:pt x="1370504" y="77497"/>
                  </a:lnTo>
                </a:path>
              </a:pathLst>
            </a:custGeom>
            <a:ln w="18254">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11" name="object 111"/>
            <p:cNvSpPr/>
            <p:nvPr/>
          </p:nvSpPr>
          <p:spPr>
            <a:xfrm>
              <a:off x="3750506" y="5890888"/>
              <a:ext cx="1612900" cy="0"/>
            </a:xfrm>
            <a:custGeom>
              <a:avLst/>
              <a:gdLst/>
              <a:ahLst/>
              <a:cxnLst/>
              <a:rect l="l" t="t" r="r" b="b"/>
              <a:pathLst>
                <a:path w="1612900">
                  <a:moveTo>
                    <a:pt x="0" y="0"/>
                  </a:moveTo>
                  <a:lnTo>
                    <a:pt x="1612617" y="0"/>
                  </a:lnTo>
                </a:path>
              </a:pathLst>
            </a:custGeom>
            <a:ln w="33430">
              <a:solidFill>
                <a:srgbClr val="21FE0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12" name="object 112"/>
            <p:cNvSpPr/>
            <p:nvPr/>
          </p:nvSpPr>
          <p:spPr>
            <a:xfrm>
              <a:off x="3677413" y="5864295"/>
              <a:ext cx="73660" cy="0"/>
            </a:xfrm>
            <a:custGeom>
              <a:avLst/>
              <a:gdLst/>
              <a:ahLst/>
              <a:cxnLst/>
              <a:rect l="l" t="t" r="r" b="b"/>
              <a:pathLst>
                <a:path w="73660">
                  <a:moveTo>
                    <a:pt x="0" y="0"/>
                  </a:moveTo>
                  <a:lnTo>
                    <a:pt x="73093" y="0"/>
                  </a:lnTo>
                </a:path>
              </a:pathLst>
            </a:custGeom>
            <a:ln w="4558">
              <a:solidFill>
                <a:srgbClr val="21FE0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13" name="object 113"/>
            <p:cNvSpPr/>
            <p:nvPr/>
          </p:nvSpPr>
          <p:spPr>
            <a:xfrm>
              <a:off x="3919535" y="5766284"/>
              <a:ext cx="0" cy="137160"/>
            </a:xfrm>
            <a:custGeom>
              <a:avLst/>
              <a:gdLst/>
              <a:ahLst/>
              <a:cxnLst/>
              <a:rect l="l" t="t" r="r" b="b"/>
              <a:pathLst>
                <a:path h="137160">
                  <a:moveTo>
                    <a:pt x="0" y="0"/>
                  </a:moveTo>
                  <a:lnTo>
                    <a:pt x="0" y="136760"/>
                  </a:lnTo>
                </a:path>
              </a:pathLst>
            </a:custGeom>
            <a:ln w="9136">
              <a:solidFill>
                <a:srgbClr val="21FE0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14" name="object 114"/>
            <p:cNvSpPr/>
            <p:nvPr/>
          </p:nvSpPr>
          <p:spPr>
            <a:xfrm>
              <a:off x="3882988" y="5766284"/>
              <a:ext cx="73660" cy="0"/>
            </a:xfrm>
            <a:custGeom>
              <a:avLst/>
              <a:gdLst/>
              <a:ahLst/>
              <a:cxnLst/>
              <a:rect l="l" t="t" r="r" b="b"/>
              <a:pathLst>
                <a:path w="73660">
                  <a:moveTo>
                    <a:pt x="0" y="0"/>
                  </a:moveTo>
                  <a:lnTo>
                    <a:pt x="73093" y="0"/>
                  </a:lnTo>
                </a:path>
              </a:pathLst>
            </a:custGeom>
            <a:ln w="9117">
              <a:solidFill>
                <a:srgbClr val="21FE0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15" name="object 115"/>
            <p:cNvSpPr/>
            <p:nvPr/>
          </p:nvSpPr>
          <p:spPr>
            <a:xfrm>
              <a:off x="4193636" y="5664473"/>
              <a:ext cx="0" cy="214629"/>
            </a:xfrm>
            <a:custGeom>
              <a:avLst/>
              <a:gdLst/>
              <a:ahLst/>
              <a:cxnLst/>
              <a:rect l="l" t="t" r="r" b="b"/>
              <a:pathLst>
                <a:path h="214629">
                  <a:moveTo>
                    <a:pt x="0" y="176268"/>
                  </a:moveTo>
                  <a:lnTo>
                    <a:pt x="0" y="214257"/>
                  </a:lnTo>
                </a:path>
                <a:path h="214629">
                  <a:moveTo>
                    <a:pt x="0" y="0"/>
                  </a:moveTo>
                  <a:lnTo>
                    <a:pt x="0" y="103330"/>
                  </a:lnTo>
                </a:path>
              </a:pathLst>
            </a:custGeom>
            <a:ln w="9136">
              <a:solidFill>
                <a:srgbClr val="21FE0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16" name="object 116"/>
            <p:cNvSpPr/>
            <p:nvPr/>
          </p:nvSpPr>
          <p:spPr>
            <a:xfrm>
              <a:off x="4157089" y="5664473"/>
              <a:ext cx="73660" cy="0"/>
            </a:xfrm>
            <a:custGeom>
              <a:avLst/>
              <a:gdLst/>
              <a:ahLst/>
              <a:cxnLst/>
              <a:rect l="l" t="t" r="r" b="b"/>
              <a:pathLst>
                <a:path w="73660">
                  <a:moveTo>
                    <a:pt x="0" y="0"/>
                  </a:moveTo>
                  <a:lnTo>
                    <a:pt x="73093" y="0"/>
                  </a:lnTo>
                </a:path>
              </a:pathLst>
            </a:custGeom>
            <a:ln w="9117">
              <a:solidFill>
                <a:srgbClr val="21FE0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17" name="object 117"/>
            <p:cNvSpPr/>
            <p:nvPr/>
          </p:nvSpPr>
          <p:spPr>
            <a:xfrm>
              <a:off x="4399212" y="5232918"/>
              <a:ext cx="0" cy="659765"/>
            </a:xfrm>
            <a:custGeom>
              <a:avLst/>
              <a:gdLst/>
              <a:ahLst/>
              <a:cxnLst/>
              <a:rect l="l" t="t" r="r" b="b"/>
              <a:pathLst>
                <a:path h="659764">
                  <a:moveTo>
                    <a:pt x="0" y="496896"/>
                  </a:moveTo>
                  <a:lnTo>
                    <a:pt x="0" y="659488"/>
                  </a:lnTo>
                </a:path>
                <a:path h="659764">
                  <a:moveTo>
                    <a:pt x="0" y="0"/>
                  </a:moveTo>
                  <a:lnTo>
                    <a:pt x="0" y="423957"/>
                  </a:lnTo>
                </a:path>
              </a:pathLst>
            </a:custGeom>
            <a:ln w="9136">
              <a:solidFill>
                <a:srgbClr val="21FE0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18" name="object 118"/>
            <p:cNvSpPr/>
            <p:nvPr/>
          </p:nvSpPr>
          <p:spPr>
            <a:xfrm>
              <a:off x="4362665" y="5232918"/>
              <a:ext cx="73660" cy="0"/>
            </a:xfrm>
            <a:custGeom>
              <a:avLst/>
              <a:gdLst/>
              <a:ahLst/>
              <a:cxnLst/>
              <a:rect l="l" t="t" r="r" b="b"/>
              <a:pathLst>
                <a:path w="73660">
                  <a:moveTo>
                    <a:pt x="0" y="0"/>
                  </a:moveTo>
                  <a:lnTo>
                    <a:pt x="73093" y="0"/>
                  </a:lnTo>
                </a:path>
              </a:pathLst>
            </a:custGeom>
            <a:ln w="9117">
              <a:solidFill>
                <a:srgbClr val="21FE0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19" name="object 119"/>
            <p:cNvSpPr/>
            <p:nvPr/>
          </p:nvSpPr>
          <p:spPr>
            <a:xfrm>
              <a:off x="4673313" y="4816559"/>
              <a:ext cx="0" cy="1085215"/>
            </a:xfrm>
            <a:custGeom>
              <a:avLst/>
              <a:gdLst/>
              <a:ahLst/>
              <a:cxnLst/>
              <a:rect l="l" t="t" r="r" b="b"/>
              <a:pathLst>
                <a:path h="1085214">
                  <a:moveTo>
                    <a:pt x="0" y="568315"/>
                  </a:moveTo>
                  <a:lnTo>
                    <a:pt x="0" y="1084965"/>
                  </a:lnTo>
                </a:path>
                <a:path h="1085214">
                  <a:moveTo>
                    <a:pt x="0" y="0"/>
                  </a:moveTo>
                  <a:lnTo>
                    <a:pt x="0" y="495376"/>
                  </a:lnTo>
                </a:path>
              </a:pathLst>
            </a:custGeom>
            <a:ln w="9136">
              <a:solidFill>
                <a:srgbClr val="21FE0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20" name="object 120"/>
            <p:cNvSpPr/>
            <p:nvPr/>
          </p:nvSpPr>
          <p:spPr>
            <a:xfrm>
              <a:off x="4636766" y="4816559"/>
              <a:ext cx="73660" cy="0"/>
            </a:xfrm>
            <a:custGeom>
              <a:avLst/>
              <a:gdLst/>
              <a:ahLst/>
              <a:cxnLst/>
              <a:rect l="l" t="t" r="r" b="b"/>
              <a:pathLst>
                <a:path w="73660">
                  <a:moveTo>
                    <a:pt x="0" y="0"/>
                  </a:moveTo>
                  <a:lnTo>
                    <a:pt x="73093" y="0"/>
                  </a:lnTo>
                </a:path>
              </a:pathLst>
            </a:custGeom>
            <a:ln w="9117">
              <a:solidFill>
                <a:srgbClr val="21FE0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21" name="object 121"/>
            <p:cNvSpPr/>
            <p:nvPr/>
          </p:nvSpPr>
          <p:spPr>
            <a:xfrm>
              <a:off x="4878888" y="4565832"/>
              <a:ext cx="0" cy="1328420"/>
            </a:xfrm>
            <a:custGeom>
              <a:avLst/>
              <a:gdLst/>
              <a:ahLst/>
              <a:cxnLst/>
              <a:rect l="l" t="t" r="r" b="b"/>
              <a:pathLst>
                <a:path h="1328420">
                  <a:moveTo>
                    <a:pt x="0" y="653410"/>
                  </a:moveTo>
                  <a:lnTo>
                    <a:pt x="0" y="1328095"/>
                  </a:lnTo>
                </a:path>
                <a:path h="1328420">
                  <a:moveTo>
                    <a:pt x="0" y="0"/>
                  </a:moveTo>
                  <a:lnTo>
                    <a:pt x="0" y="580471"/>
                  </a:lnTo>
                </a:path>
              </a:pathLst>
            </a:custGeom>
            <a:ln w="9136">
              <a:solidFill>
                <a:srgbClr val="21FE0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22" name="object 122"/>
            <p:cNvSpPr/>
            <p:nvPr/>
          </p:nvSpPr>
          <p:spPr>
            <a:xfrm>
              <a:off x="4842341" y="4565832"/>
              <a:ext cx="73660" cy="0"/>
            </a:xfrm>
            <a:custGeom>
              <a:avLst/>
              <a:gdLst/>
              <a:ahLst/>
              <a:cxnLst/>
              <a:rect l="l" t="t" r="r" b="b"/>
              <a:pathLst>
                <a:path w="73660">
                  <a:moveTo>
                    <a:pt x="0" y="0"/>
                  </a:moveTo>
                  <a:lnTo>
                    <a:pt x="73093" y="0"/>
                  </a:lnTo>
                </a:path>
              </a:pathLst>
            </a:custGeom>
            <a:ln w="9117">
              <a:solidFill>
                <a:srgbClr val="21FE0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23" name="object 123"/>
            <p:cNvSpPr/>
            <p:nvPr/>
          </p:nvSpPr>
          <p:spPr>
            <a:xfrm>
              <a:off x="5152989" y="4894057"/>
              <a:ext cx="0" cy="1009015"/>
            </a:xfrm>
            <a:custGeom>
              <a:avLst/>
              <a:gdLst/>
              <a:ahLst/>
              <a:cxnLst/>
              <a:rect l="l" t="t" r="r" b="b"/>
              <a:pathLst>
                <a:path h="1009014">
                  <a:moveTo>
                    <a:pt x="0" y="267442"/>
                  </a:moveTo>
                  <a:lnTo>
                    <a:pt x="0" y="1008987"/>
                  </a:lnTo>
                </a:path>
                <a:path h="1009014">
                  <a:moveTo>
                    <a:pt x="0" y="0"/>
                  </a:moveTo>
                  <a:lnTo>
                    <a:pt x="0" y="194503"/>
                  </a:lnTo>
                </a:path>
              </a:pathLst>
            </a:custGeom>
            <a:ln w="9136">
              <a:solidFill>
                <a:srgbClr val="21FE0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24" name="object 124"/>
            <p:cNvSpPr/>
            <p:nvPr/>
          </p:nvSpPr>
          <p:spPr>
            <a:xfrm>
              <a:off x="5116442" y="4894057"/>
              <a:ext cx="73660" cy="0"/>
            </a:xfrm>
            <a:custGeom>
              <a:avLst/>
              <a:gdLst/>
              <a:ahLst/>
              <a:cxnLst/>
              <a:rect l="l" t="t" r="r" b="b"/>
              <a:pathLst>
                <a:path w="73660">
                  <a:moveTo>
                    <a:pt x="0" y="0"/>
                  </a:moveTo>
                  <a:lnTo>
                    <a:pt x="73093" y="0"/>
                  </a:lnTo>
                </a:path>
              </a:pathLst>
            </a:custGeom>
            <a:ln w="9117">
              <a:solidFill>
                <a:srgbClr val="21FE0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25" name="object 125"/>
            <p:cNvSpPr/>
            <p:nvPr/>
          </p:nvSpPr>
          <p:spPr>
            <a:xfrm>
              <a:off x="5358565" y="4664603"/>
              <a:ext cx="0" cy="1238885"/>
            </a:xfrm>
            <a:custGeom>
              <a:avLst/>
              <a:gdLst/>
              <a:ahLst/>
              <a:cxnLst/>
              <a:rect l="l" t="t" r="r" b="b"/>
              <a:pathLst>
                <a:path h="1238885">
                  <a:moveTo>
                    <a:pt x="0" y="583511"/>
                  </a:moveTo>
                  <a:lnTo>
                    <a:pt x="0" y="1238441"/>
                  </a:lnTo>
                </a:path>
                <a:path h="1238885">
                  <a:moveTo>
                    <a:pt x="0" y="0"/>
                  </a:moveTo>
                  <a:lnTo>
                    <a:pt x="0" y="510572"/>
                  </a:lnTo>
                </a:path>
              </a:pathLst>
            </a:custGeom>
            <a:ln w="9136">
              <a:solidFill>
                <a:srgbClr val="21FE0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26" name="object 126"/>
            <p:cNvSpPr/>
            <p:nvPr/>
          </p:nvSpPr>
          <p:spPr>
            <a:xfrm>
              <a:off x="5322018" y="4664603"/>
              <a:ext cx="73660" cy="0"/>
            </a:xfrm>
            <a:custGeom>
              <a:avLst/>
              <a:gdLst/>
              <a:ahLst/>
              <a:cxnLst/>
              <a:rect l="l" t="t" r="r" b="b"/>
              <a:pathLst>
                <a:path w="73660">
                  <a:moveTo>
                    <a:pt x="0" y="0"/>
                  </a:moveTo>
                  <a:lnTo>
                    <a:pt x="73093" y="0"/>
                  </a:lnTo>
                </a:path>
              </a:pathLst>
            </a:custGeom>
            <a:ln w="9117">
              <a:solidFill>
                <a:srgbClr val="21FE0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27" name="object 127"/>
            <p:cNvSpPr/>
            <p:nvPr/>
          </p:nvSpPr>
          <p:spPr>
            <a:xfrm>
              <a:off x="3197736" y="5866575"/>
              <a:ext cx="553085" cy="73025"/>
            </a:xfrm>
            <a:custGeom>
              <a:avLst/>
              <a:gdLst/>
              <a:ahLst/>
              <a:cxnLst/>
              <a:rect l="l" t="t" r="r" b="b"/>
              <a:pathLst>
                <a:path w="553085" h="73025">
                  <a:moveTo>
                    <a:pt x="36546" y="0"/>
                  </a:moveTo>
                  <a:lnTo>
                    <a:pt x="73093" y="72938"/>
                  </a:lnTo>
                  <a:lnTo>
                    <a:pt x="0" y="72938"/>
                  </a:lnTo>
                  <a:lnTo>
                    <a:pt x="36546" y="0"/>
                  </a:lnTo>
                  <a:close/>
                </a:path>
                <a:path w="553085" h="73025">
                  <a:moveTo>
                    <a:pt x="242122" y="0"/>
                  </a:moveTo>
                  <a:lnTo>
                    <a:pt x="278669" y="72938"/>
                  </a:lnTo>
                  <a:lnTo>
                    <a:pt x="205575" y="72938"/>
                  </a:lnTo>
                  <a:lnTo>
                    <a:pt x="242122" y="0"/>
                  </a:lnTo>
                  <a:close/>
                </a:path>
                <a:path w="553085" h="73025">
                  <a:moveTo>
                    <a:pt x="516223" y="0"/>
                  </a:moveTo>
                  <a:lnTo>
                    <a:pt x="552770" y="72938"/>
                  </a:lnTo>
                  <a:lnTo>
                    <a:pt x="479676" y="72938"/>
                  </a:lnTo>
                  <a:lnTo>
                    <a:pt x="516223" y="0"/>
                  </a:lnTo>
                  <a:close/>
                </a:path>
              </a:pathLst>
            </a:custGeom>
            <a:ln w="3175">
              <a:solidFill>
                <a:srgbClr val="21FE0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pic>
          <p:nvPicPr>
            <p:cNvPr id="128" name="object 128"/>
            <p:cNvPicPr/>
            <p:nvPr/>
          </p:nvPicPr>
          <p:blipFill>
            <a:blip r:embed="rId2" cstate="print"/>
            <a:stretch>
              <a:fillRect/>
            </a:stretch>
          </p:blipFill>
          <p:spPr>
            <a:xfrm>
              <a:off x="3882101" y="5865688"/>
              <a:ext cx="74868" cy="74713"/>
            </a:xfrm>
            <a:prstGeom prst="rect">
              <a:avLst/>
            </a:prstGeom>
          </p:spPr>
        </p:pic>
        <p:pic>
          <p:nvPicPr>
            <p:cNvPr id="129" name="object 129"/>
            <p:cNvPicPr/>
            <p:nvPr/>
          </p:nvPicPr>
          <p:blipFill>
            <a:blip r:embed="rId3" cstate="print"/>
            <a:stretch>
              <a:fillRect/>
            </a:stretch>
          </p:blipFill>
          <p:spPr>
            <a:xfrm>
              <a:off x="4156202" y="5841375"/>
              <a:ext cx="74868" cy="74713"/>
            </a:xfrm>
            <a:prstGeom prst="rect">
              <a:avLst/>
            </a:prstGeom>
          </p:spPr>
        </p:pic>
        <p:pic>
          <p:nvPicPr>
            <p:cNvPr id="130" name="object 130"/>
            <p:cNvPicPr/>
            <p:nvPr/>
          </p:nvPicPr>
          <p:blipFill>
            <a:blip r:embed="rId4" cstate="print"/>
            <a:stretch>
              <a:fillRect/>
            </a:stretch>
          </p:blipFill>
          <p:spPr>
            <a:xfrm>
              <a:off x="4361777" y="5855051"/>
              <a:ext cx="74868" cy="74713"/>
            </a:xfrm>
            <a:prstGeom prst="rect">
              <a:avLst/>
            </a:prstGeom>
          </p:spPr>
        </p:pic>
        <p:pic>
          <p:nvPicPr>
            <p:cNvPr id="131" name="object 131"/>
            <p:cNvPicPr/>
            <p:nvPr/>
          </p:nvPicPr>
          <p:blipFill>
            <a:blip r:embed="rId4" cstate="print"/>
            <a:stretch>
              <a:fillRect/>
            </a:stretch>
          </p:blipFill>
          <p:spPr>
            <a:xfrm>
              <a:off x="4635878" y="5864168"/>
              <a:ext cx="74868" cy="74713"/>
            </a:xfrm>
            <a:prstGeom prst="rect">
              <a:avLst/>
            </a:prstGeom>
          </p:spPr>
        </p:pic>
        <p:pic>
          <p:nvPicPr>
            <p:cNvPr id="132" name="object 132"/>
            <p:cNvPicPr/>
            <p:nvPr/>
          </p:nvPicPr>
          <p:blipFill>
            <a:blip r:embed="rId3" cstate="print"/>
            <a:stretch>
              <a:fillRect/>
            </a:stretch>
          </p:blipFill>
          <p:spPr>
            <a:xfrm>
              <a:off x="4841454" y="5856570"/>
              <a:ext cx="74868" cy="74713"/>
            </a:xfrm>
            <a:prstGeom prst="rect">
              <a:avLst/>
            </a:prstGeom>
          </p:spPr>
        </p:pic>
        <p:pic>
          <p:nvPicPr>
            <p:cNvPr id="133" name="object 133"/>
            <p:cNvPicPr/>
            <p:nvPr/>
          </p:nvPicPr>
          <p:blipFill>
            <a:blip r:embed="rId2" cstate="print"/>
            <a:stretch>
              <a:fillRect/>
            </a:stretch>
          </p:blipFill>
          <p:spPr>
            <a:xfrm>
              <a:off x="5115555" y="5865688"/>
              <a:ext cx="74868" cy="74713"/>
            </a:xfrm>
            <a:prstGeom prst="rect">
              <a:avLst/>
            </a:prstGeom>
          </p:spPr>
        </p:pic>
        <p:pic>
          <p:nvPicPr>
            <p:cNvPr id="134" name="object 134"/>
            <p:cNvPicPr/>
            <p:nvPr/>
          </p:nvPicPr>
          <p:blipFill>
            <a:blip r:embed="rId2" cstate="print"/>
            <a:stretch>
              <a:fillRect/>
            </a:stretch>
          </p:blipFill>
          <p:spPr>
            <a:xfrm>
              <a:off x="5321131" y="5865688"/>
              <a:ext cx="74868" cy="74713"/>
            </a:xfrm>
            <a:prstGeom prst="rect">
              <a:avLst/>
            </a:prstGeom>
          </p:spPr>
        </p:pic>
        <p:sp>
          <p:nvSpPr>
            <p:cNvPr id="135" name="object 135"/>
            <p:cNvSpPr/>
            <p:nvPr/>
          </p:nvSpPr>
          <p:spPr>
            <a:xfrm>
              <a:off x="2754606" y="5125030"/>
              <a:ext cx="2604135" cy="778510"/>
            </a:xfrm>
            <a:custGeom>
              <a:avLst/>
              <a:gdLst/>
              <a:ahLst/>
              <a:cxnLst/>
              <a:rect l="l" t="t" r="r" b="b"/>
              <a:pathLst>
                <a:path w="2604135" h="778510">
                  <a:moveTo>
                    <a:pt x="0" y="778014"/>
                  </a:moveTo>
                  <a:lnTo>
                    <a:pt x="479676" y="778014"/>
                  </a:lnTo>
                  <a:lnTo>
                    <a:pt x="685252" y="778014"/>
                  </a:lnTo>
                  <a:lnTo>
                    <a:pt x="959353" y="778014"/>
                  </a:lnTo>
                  <a:lnTo>
                    <a:pt x="959353" y="778014"/>
                  </a:lnTo>
                  <a:lnTo>
                    <a:pt x="1164928" y="743064"/>
                  </a:lnTo>
                  <a:lnTo>
                    <a:pt x="1439029" y="679243"/>
                  </a:lnTo>
                  <a:lnTo>
                    <a:pt x="1644605" y="568315"/>
                  </a:lnTo>
                  <a:lnTo>
                    <a:pt x="1918706" y="223375"/>
                  </a:lnTo>
                  <a:lnTo>
                    <a:pt x="2124281" y="57743"/>
                  </a:lnTo>
                  <a:lnTo>
                    <a:pt x="2398382" y="0"/>
                  </a:lnTo>
                  <a:lnTo>
                    <a:pt x="2603958" y="86614"/>
                  </a:lnTo>
                </a:path>
              </a:pathLst>
            </a:custGeom>
            <a:ln w="9118">
              <a:solidFill>
                <a:srgbClr val="0000F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36" name="object 136"/>
            <p:cNvSpPr/>
            <p:nvPr/>
          </p:nvSpPr>
          <p:spPr>
            <a:xfrm>
              <a:off x="3882988" y="4584066"/>
              <a:ext cx="1512570" cy="1310005"/>
            </a:xfrm>
            <a:custGeom>
              <a:avLst/>
              <a:gdLst/>
              <a:ahLst/>
              <a:cxnLst/>
              <a:rect l="l" t="t" r="r" b="b"/>
              <a:pathLst>
                <a:path w="1512570" h="1310004">
                  <a:moveTo>
                    <a:pt x="36546" y="1125993"/>
                  </a:moveTo>
                  <a:lnTo>
                    <a:pt x="36546" y="1284027"/>
                  </a:lnTo>
                </a:path>
                <a:path w="1512570" h="1310004">
                  <a:moveTo>
                    <a:pt x="0" y="1125993"/>
                  </a:moveTo>
                  <a:lnTo>
                    <a:pt x="73093" y="1125993"/>
                  </a:lnTo>
                </a:path>
                <a:path w="1512570" h="1310004">
                  <a:moveTo>
                    <a:pt x="310647" y="329744"/>
                  </a:moveTo>
                  <a:lnTo>
                    <a:pt x="310647" y="1220206"/>
                  </a:lnTo>
                </a:path>
                <a:path w="1512570" h="1310004">
                  <a:moveTo>
                    <a:pt x="310647" y="1220206"/>
                  </a:moveTo>
                  <a:lnTo>
                    <a:pt x="310647" y="1305301"/>
                  </a:lnTo>
                </a:path>
                <a:path w="1512570" h="1310004">
                  <a:moveTo>
                    <a:pt x="274100" y="329744"/>
                  </a:moveTo>
                  <a:lnTo>
                    <a:pt x="347194" y="329744"/>
                  </a:lnTo>
                </a:path>
                <a:path w="1512570" h="1310004">
                  <a:moveTo>
                    <a:pt x="274100" y="1305301"/>
                  </a:moveTo>
                  <a:lnTo>
                    <a:pt x="347194" y="1305301"/>
                  </a:lnTo>
                </a:path>
                <a:path w="1512570" h="1310004">
                  <a:moveTo>
                    <a:pt x="516223" y="816003"/>
                  </a:moveTo>
                  <a:lnTo>
                    <a:pt x="516223" y="1109278"/>
                  </a:lnTo>
                </a:path>
                <a:path w="1512570" h="1310004">
                  <a:moveTo>
                    <a:pt x="516223" y="1109278"/>
                  </a:moveTo>
                  <a:lnTo>
                    <a:pt x="516223" y="1302262"/>
                  </a:lnTo>
                </a:path>
                <a:path w="1512570" h="1310004">
                  <a:moveTo>
                    <a:pt x="479676" y="816003"/>
                  </a:moveTo>
                  <a:lnTo>
                    <a:pt x="552770" y="816003"/>
                  </a:lnTo>
                </a:path>
                <a:path w="1512570" h="1310004">
                  <a:moveTo>
                    <a:pt x="479676" y="1302262"/>
                  </a:moveTo>
                  <a:lnTo>
                    <a:pt x="552770" y="1302262"/>
                  </a:lnTo>
                </a:path>
                <a:path w="1512570" h="1310004">
                  <a:moveTo>
                    <a:pt x="790324" y="214257"/>
                  </a:moveTo>
                  <a:lnTo>
                    <a:pt x="790324" y="764338"/>
                  </a:lnTo>
                </a:path>
                <a:path w="1512570" h="1310004">
                  <a:moveTo>
                    <a:pt x="790324" y="764338"/>
                  </a:moveTo>
                  <a:lnTo>
                    <a:pt x="790324" y="1309860"/>
                  </a:lnTo>
                </a:path>
                <a:path w="1512570" h="1310004">
                  <a:moveTo>
                    <a:pt x="753777" y="214257"/>
                  </a:moveTo>
                  <a:lnTo>
                    <a:pt x="826871" y="214257"/>
                  </a:lnTo>
                </a:path>
                <a:path w="1512570" h="1310004">
                  <a:moveTo>
                    <a:pt x="753777" y="1309860"/>
                  </a:moveTo>
                  <a:lnTo>
                    <a:pt x="826871" y="1309860"/>
                  </a:lnTo>
                </a:path>
                <a:path w="1512570" h="1310004">
                  <a:moveTo>
                    <a:pt x="995899" y="95732"/>
                  </a:moveTo>
                  <a:lnTo>
                    <a:pt x="995899" y="598706"/>
                  </a:lnTo>
                </a:path>
                <a:path w="1512570" h="1310004">
                  <a:moveTo>
                    <a:pt x="995899" y="598706"/>
                  </a:moveTo>
                  <a:lnTo>
                    <a:pt x="995899" y="1273391"/>
                  </a:lnTo>
                </a:path>
                <a:path w="1512570" h="1310004">
                  <a:moveTo>
                    <a:pt x="959353" y="95732"/>
                  </a:moveTo>
                  <a:lnTo>
                    <a:pt x="1032446" y="95732"/>
                  </a:lnTo>
                </a:path>
                <a:path w="1512570" h="1310004">
                  <a:moveTo>
                    <a:pt x="959353" y="1273391"/>
                  </a:moveTo>
                  <a:lnTo>
                    <a:pt x="1032446" y="1273391"/>
                  </a:lnTo>
                </a:path>
                <a:path w="1512570" h="1310004">
                  <a:moveTo>
                    <a:pt x="1270000" y="0"/>
                  </a:moveTo>
                  <a:lnTo>
                    <a:pt x="1270000" y="540963"/>
                  </a:lnTo>
                </a:path>
                <a:path w="1512570" h="1310004">
                  <a:moveTo>
                    <a:pt x="1270000" y="540963"/>
                  </a:moveTo>
                  <a:lnTo>
                    <a:pt x="1270000" y="1179178"/>
                  </a:lnTo>
                </a:path>
                <a:path w="1512570" h="1310004">
                  <a:moveTo>
                    <a:pt x="1233454" y="0"/>
                  </a:moveTo>
                  <a:lnTo>
                    <a:pt x="1306547" y="0"/>
                  </a:lnTo>
                </a:path>
                <a:path w="1512570" h="1310004">
                  <a:moveTo>
                    <a:pt x="1233454" y="1179178"/>
                  </a:moveTo>
                  <a:lnTo>
                    <a:pt x="1306547" y="1179178"/>
                  </a:lnTo>
                </a:path>
                <a:path w="1512570" h="1310004">
                  <a:moveTo>
                    <a:pt x="1475576" y="101810"/>
                  </a:moveTo>
                  <a:lnTo>
                    <a:pt x="1475576" y="627578"/>
                  </a:lnTo>
                </a:path>
                <a:path w="1512570" h="1310004">
                  <a:moveTo>
                    <a:pt x="1475576" y="627578"/>
                  </a:moveTo>
                  <a:lnTo>
                    <a:pt x="1475576" y="1153345"/>
                  </a:lnTo>
                </a:path>
                <a:path w="1512570" h="1310004">
                  <a:moveTo>
                    <a:pt x="1439029" y="101810"/>
                  </a:moveTo>
                  <a:lnTo>
                    <a:pt x="1512123" y="101810"/>
                  </a:lnTo>
                </a:path>
                <a:path w="1512570" h="1310004">
                  <a:moveTo>
                    <a:pt x="1439029" y="1153345"/>
                  </a:moveTo>
                  <a:lnTo>
                    <a:pt x="1512123" y="1153345"/>
                  </a:lnTo>
                </a:path>
              </a:pathLst>
            </a:custGeom>
            <a:ln w="9127">
              <a:solidFill>
                <a:srgbClr val="0000F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37" name="object 137"/>
            <p:cNvSpPr/>
            <p:nvPr/>
          </p:nvSpPr>
          <p:spPr>
            <a:xfrm>
              <a:off x="2718060" y="5866575"/>
              <a:ext cx="73660" cy="73025"/>
            </a:xfrm>
            <a:custGeom>
              <a:avLst/>
              <a:gdLst/>
              <a:ahLst/>
              <a:cxnLst/>
              <a:rect l="l" t="t" r="r" b="b"/>
              <a:pathLst>
                <a:path w="73660" h="73025">
                  <a:moveTo>
                    <a:pt x="73093" y="0"/>
                  </a:moveTo>
                  <a:lnTo>
                    <a:pt x="0" y="0"/>
                  </a:lnTo>
                  <a:lnTo>
                    <a:pt x="0" y="72938"/>
                  </a:lnTo>
                  <a:lnTo>
                    <a:pt x="73093" y="72938"/>
                  </a:lnTo>
                  <a:lnTo>
                    <a:pt x="73093" y="0"/>
                  </a:lnTo>
                  <a:close/>
                </a:path>
              </a:pathLst>
            </a:custGeom>
            <a:solidFill>
              <a:srgbClr val="0000F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38" name="object 138"/>
            <p:cNvSpPr/>
            <p:nvPr/>
          </p:nvSpPr>
          <p:spPr>
            <a:xfrm>
              <a:off x="2718059" y="5866575"/>
              <a:ext cx="73660" cy="73025"/>
            </a:xfrm>
            <a:custGeom>
              <a:avLst/>
              <a:gdLst/>
              <a:ahLst/>
              <a:cxnLst/>
              <a:rect l="l" t="t" r="r" b="b"/>
              <a:pathLst>
                <a:path w="73660" h="73025">
                  <a:moveTo>
                    <a:pt x="0" y="72938"/>
                  </a:moveTo>
                  <a:lnTo>
                    <a:pt x="73093" y="72938"/>
                  </a:lnTo>
                  <a:lnTo>
                    <a:pt x="73093" y="0"/>
                  </a:lnTo>
                  <a:lnTo>
                    <a:pt x="0" y="0"/>
                  </a:lnTo>
                  <a:lnTo>
                    <a:pt x="0" y="72938"/>
                  </a:lnTo>
                  <a:close/>
                </a:path>
              </a:pathLst>
            </a:custGeom>
            <a:ln w="3175">
              <a:solidFill>
                <a:srgbClr val="0000F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39" name="object 139"/>
            <p:cNvSpPr/>
            <p:nvPr/>
          </p:nvSpPr>
          <p:spPr>
            <a:xfrm>
              <a:off x="3197736" y="5866575"/>
              <a:ext cx="73660" cy="73025"/>
            </a:xfrm>
            <a:custGeom>
              <a:avLst/>
              <a:gdLst/>
              <a:ahLst/>
              <a:cxnLst/>
              <a:rect l="l" t="t" r="r" b="b"/>
              <a:pathLst>
                <a:path w="73660" h="73025">
                  <a:moveTo>
                    <a:pt x="73093" y="0"/>
                  </a:moveTo>
                  <a:lnTo>
                    <a:pt x="0" y="0"/>
                  </a:lnTo>
                  <a:lnTo>
                    <a:pt x="0" y="72938"/>
                  </a:lnTo>
                  <a:lnTo>
                    <a:pt x="73093" y="72938"/>
                  </a:lnTo>
                  <a:lnTo>
                    <a:pt x="73093" y="0"/>
                  </a:lnTo>
                  <a:close/>
                </a:path>
              </a:pathLst>
            </a:custGeom>
            <a:solidFill>
              <a:srgbClr val="0000F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40" name="object 140"/>
            <p:cNvSpPr/>
            <p:nvPr/>
          </p:nvSpPr>
          <p:spPr>
            <a:xfrm>
              <a:off x="3197736" y="5866575"/>
              <a:ext cx="73660" cy="73025"/>
            </a:xfrm>
            <a:custGeom>
              <a:avLst/>
              <a:gdLst/>
              <a:ahLst/>
              <a:cxnLst/>
              <a:rect l="l" t="t" r="r" b="b"/>
              <a:pathLst>
                <a:path w="73660" h="73025">
                  <a:moveTo>
                    <a:pt x="0" y="72938"/>
                  </a:moveTo>
                  <a:lnTo>
                    <a:pt x="73093" y="72938"/>
                  </a:lnTo>
                  <a:lnTo>
                    <a:pt x="73093" y="0"/>
                  </a:lnTo>
                  <a:lnTo>
                    <a:pt x="0" y="0"/>
                  </a:lnTo>
                  <a:lnTo>
                    <a:pt x="0" y="72938"/>
                  </a:lnTo>
                  <a:close/>
                </a:path>
              </a:pathLst>
            </a:custGeom>
            <a:ln w="3175">
              <a:solidFill>
                <a:srgbClr val="0000F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41" name="object 141"/>
            <p:cNvSpPr/>
            <p:nvPr/>
          </p:nvSpPr>
          <p:spPr>
            <a:xfrm>
              <a:off x="3403313" y="5866575"/>
              <a:ext cx="73660" cy="73025"/>
            </a:xfrm>
            <a:custGeom>
              <a:avLst/>
              <a:gdLst/>
              <a:ahLst/>
              <a:cxnLst/>
              <a:rect l="l" t="t" r="r" b="b"/>
              <a:pathLst>
                <a:path w="73660" h="73025">
                  <a:moveTo>
                    <a:pt x="73093" y="0"/>
                  </a:moveTo>
                  <a:lnTo>
                    <a:pt x="0" y="0"/>
                  </a:lnTo>
                  <a:lnTo>
                    <a:pt x="0" y="72938"/>
                  </a:lnTo>
                  <a:lnTo>
                    <a:pt x="73093" y="72938"/>
                  </a:lnTo>
                  <a:lnTo>
                    <a:pt x="73093" y="0"/>
                  </a:lnTo>
                  <a:close/>
                </a:path>
              </a:pathLst>
            </a:custGeom>
            <a:solidFill>
              <a:srgbClr val="0000F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42" name="object 142"/>
            <p:cNvSpPr/>
            <p:nvPr/>
          </p:nvSpPr>
          <p:spPr>
            <a:xfrm>
              <a:off x="3403312" y="5866575"/>
              <a:ext cx="73660" cy="73025"/>
            </a:xfrm>
            <a:custGeom>
              <a:avLst/>
              <a:gdLst/>
              <a:ahLst/>
              <a:cxnLst/>
              <a:rect l="l" t="t" r="r" b="b"/>
              <a:pathLst>
                <a:path w="73660" h="73025">
                  <a:moveTo>
                    <a:pt x="0" y="72938"/>
                  </a:moveTo>
                  <a:lnTo>
                    <a:pt x="73093" y="72938"/>
                  </a:lnTo>
                  <a:lnTo>
                    <a:pt x="73093" y="0"/>
                  </a:lnTo>
                  <a:lnTo>
                    <a:pt x="0" y="0"/>
                  </a:lnTo>
                  <a:lnTo>
                    <a:pt x="0" y="72938"/>
                  </a:lnTo>
                  <a:close/>
                </a:path>
              </a:pathLst>
            </a:custGeom>
            <a:ln w="3175">
              <a:solidFill>
                <a:srgbClr val="0000F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43" name="object 143"/>
            <p:cNvSpPr/>
            <p:nvPr/>
          </p:nvSpPr>
          <p:spPr>
            <a:xfrm>
              <a:off x="3677413" y="5866575"/>
              <a:ext cx="73660" cy="73025"/>
            </a:xfrm>
            <a:custGeom>
              <a:avLst/>
              <a:gdLst/>
              <a:ahLst/>
              <a:cxnLst/>
              <a:rect l="l" t="t" r="r" b="b"/>
              <a:pathLst>
                <a:path w="73660" h="73025">
                  <a:moveTo>
                    <a:pt x="73093" y="0"/>
                  </a:moveTo>
                  <a:lnTo>
                    <a:pt x="0" y="0"/>
                  </a:lnTo>
                  <a:lnTo>
                    <a:pt x="0" y="72938"/>
                  </a:lnTo>
                  <a:lnTo>
                    <a:pt x="73093" y="72938"/>
                  </a:lnTo>
                  <a:lnTo>
                    <a:pt x="73093" y="0"/>
                  </a:lnTo>
                  <a:close/>
                </a:path>
              </a:pathLst>
            </a:custGeom>
            <a:solidFill>
              <a:srgbClr val="0000F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44" name="object 144"/>
            <p:cNvSpPr/>
            <p:nvPr/>
          </p:nvSpPr>
          <p:spPr>
            <a:xfrm>
              <a:off x="3677413" y="5866575"/>
              <a:ext cx="73660" cy="73025"/>
            </a:xfrm>
            <a:custGeom>
              <a:avLst/>
              <a:gdLst/>
              <a:ahLst/>
              <a:cxnLst/>
              <a:rect l="l" t="t" r="r" b="b"/>
              <a:pathLst>
                <a:path w="73660" h="73025">
                  <a:moveTo>
                    <a:pt x="0" y="72938"/>
                  </a:moveTo>
                  <a:lnTo>
                    <a:pt x="73093" y="72938"/>
                  </a:lnTo>
                  <a:lnTo>
                    <a:pt x="73093" y="0"/>
                  </a:lnTo>
                  <a:lnTo>
                    <a:pt x="0" y="0"/>
                  </a:lnTo>
                  <a:lnTo>
                    <a:pt x="0" y="72938"/>
                  </a:lnTo>
                  <a:close/>
                </a:path>
              </a:pathLst>
            </a:custGeom>
            <a:ln w="3175">
              <a:solidFill>
                <a:srgbClr val="0000F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45" name="object 145"/>
            <p:cNvSpPr/>
            <p:nvPr/>
          </p:nvSpPr>
          <p:spPr>
            <a:xfrm>
              <a:off x="3882989" y="5831625"/>
              <a:ext cx="73660" cy="73025"/>
            </a:xfrm>
            <a:custGeom>
              <a:avLst/>
              <a:gdLst/>
              <a:ahLst/>
              <a:cxnLst/>
              <a:rect l="l" t="t" r="r" b="b"/>
              <a:pathLst>
                <a:path w="73660" h="73025">
                  <a:moveTo>
                    <a:pt x="73093" y="0"/>
                  </a:moveTo>
                  <a:lnTo>
                    <a:pt x="0" y="0"/>
                  </a:lnTo>
                  <a:lnTo>
                    <a:pt x="0" y="72938"/>
                  </a:lnTo>
                  <a:lnTo>
                    <a:pt x="73093" y="72938"/>
                  </a:lnTo>
                  <a:lnTo>
                    <a:pt x="73093" y="0"/>
                  </a:lnTo>
                  <a:close/>
                </a:path>
              </a:pathLst>
            </a:custGeom>
            <a:solidFill>
              <a:srgbClr val="0000F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46" name="object 146"/>
            <p:cNvSpPr/>
            <p:nvPr/>
          </p:nvSpPr>
          <p:spPr>
            <a:xfrm>
              <a:off x="3882988" y="5831625"/>
              <a:ext cx="73660" cy="73025"/>
            </a:xfrm>
            <a:custGeom>
              <a:avLst/>
              <a:gdLst/>
              <a:ahLst/>
              <a:cxnLst/>
              <a:rect l="l" t="t" r="r" b="b"/>
              <a:pathLst>
                <a:path w="73660" h="73025">
                  <a:moveTo>
                    <a:pt x="0" y="72938"/>
                  </a:moveTo>
                  <a:lnTo>
                    <a:pt x="73093" y="72938"/>
                  </a:lnTo>
                  <a:lnTo>
                    <a:pt x="73093" y="0"/>
                  </a:lnTo>
                  <a:lnTo>
                    <a:pt x="0" y="0"/>
                  </a:lnTo>
                  <a:lnTo>
                    <a:pt x="0" y="72938"/>
                  </a:lnTo>
                  <a:close/>
                </a:path>
              </a:pathLst>
            </a:custGeom>
            <a:ln w="3175">
              <a:solidFill>
                <a:srgbClr val="0000F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47" name="object 147"/>
            <p:cNvSpPr/>
            <p:nvPr/>
          </p:nvSpPr>
          <p:spPr>
            <a:xfrm>
              <a:off x="4157089" y="5767803"/>
              <a:ext cx="73660" cy="73025"/>
            </a:xfrm>
            <a:custGeom>
              <a:avLst/>
              <a:gdLst/>
              <a:ahLst/>
              <a:cxnLst/>
              <a:rect l="l" t="t" r="r" b="b"/>
              <a:pathLst>
                <a:path w="73660" h="73025">
                  <a:moveTo>
                    <a:pt x="73093" y="0"/>
                  </a:moveTo>
                  <a:lnTo>
                    <a:pt x="0" y="0"/>
                  </a:lnTo>
                  <a:lnTo>
                    <a:pt x="0" y="72938"/>
                  </a:lnTo>
                  <a:lnTo>
                    <a:pt x="73093" y="72938"/>
                  </a:lnTo>
                  <a:lnTo>
                    <a:pt x="73093" y="0"/>
                  </a:lnTo>
                  <a:close/>
                </a:path>
              </a:pathLst>
            </a:custGeom>
            <a:solidFill>
              <a:srgbClr val="0000F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48" name="object 148"/>
            <p:cNvSpPr/>
            <p:nvPr/>
          </p:nvSpPr>
          <p:spPr>
            <a:xfrm>
              <a:off x="4157089" y="5767803"/>
              <a:ext cx="73660" cy="73025"/>
            </a:xfrm>
            <a:custGeom>
              <a:avLst/>
              <a:gdLst/>
              <a:ahLst/>
              <a:cxnLst/>
              <a:rect l="l" t="t" r="r" b="b"/>
              <a:pathLst>
                <a:path w="73660" h="73025">
                  <a:moveTo>
                    <a:pt x="0" y="72938"/>
                  </a:moveTo>
                  <a:lnTo>
                    <a:pt x="73093" y="72938"/>
                  </a:lnTo>
                  <a:lnTo>
                    <a:pt x="73093" y="0"/>
                  </a:lnTo>
                  <a:lnTo>
                    <a:pt x="0" y="0"/>
                  </a:lnTo>
                  <a:lnTo>
                    <a:pt x="0" y="72938"/>
                  </a:lnTo>
                  <a:close/>
                </a:path>
              </a:pathLst>
            </a:custGeom>
            <a:ln w="3175">
              <a:solidFill>
                <a:srgbClr val="0000F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49" name="object 149"/>
            <p:cNvSpPr/>
            <p:nvPr/>
          </p:nvSpPr>
          <p:spPr>
            <a:xfrm>
              <a:off x="4362665" y="5656876"/>
              <a:ext cx="73660" cy="73025"/>
            </a:xfrm>
            <a:custGeom>
              <a:avLst/>
              <a:gdLst/>
              <a:ahLst/>
              <a:cxnLst/>
              <a:rect l="l" t="t" r="r" b="b"/>
              <a:pathLst>
                <a:path w="73660" h="73025">
                  <a:moveTo>
                    <a:pt x="73093" y="0"/>
                  </a:moveTo>
                  <a:lnTo>
                    <a:pt x="0" y="0"/>
                  </a:lnTo>
                  <a:lnTo>
                    <a:pt x="0" y="72938"/>
                  </a:lnTo>
                  <a:lnTo>
                    <a:pt x="73093" y="72938"/>
                  </a:lnTo>
                  <a:lnTo>
                    <a:pt x="73093" y="0"/>
                  </a:lnTo>
                  <a:close/>
                </a:path>
              </a:pathLst>
            </a:custGeom>
            <a:solidFill>
              <a:srgbClr val="0000F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50" name="object 150"/>
            <p:cNvSpPr/>
            <p:nvPr/>
          </p:nvSpPr>
          <p:spPr>
            <a:xfrm>
              <a:off x="4362665" y="5656876"/>
              <a:ext cx="73660" cy="73025"/>
            </a:xfrm>
            <a:custGeom>
              <a:avLst/>
              <a:gdLst/>
              <a:ahLst/>
              <a:cxnLst/>
              <a:rect l="l" t="t" r="r" b="b"/>
              <a:pathLst>
                <a:path w="73660" h="73025">
                  <a:moveTo>
                    <a:pt x="0" y="72938"/>
                  </a:moveTo>
                  <a:lnTo>
                    <a:pt x="73093" y="72938"/>
                  </a:lnTo>
                  <a:lnTo>
                    <a:pt x="73093" y="0"/>
                  </a:lnTo>
                  <a:lnTo>
                    <a:pt x="0" y="0"/>
                  </a:lnTo>
                  <a:lnTo>
                    <a:pt x="0" y="72938"/>
                  </a:lnTo>
                  <a:close/>
                </a:path>
              </a:pathLst>
            </a:custGeom>
            <a:ln w="3175">
              <a:solidFill>
                <a:srgbClr val="0000F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51" name="object 151"/>
            <p:cNvSpPr/>
            <p:nvPr/>
          </p:nvSpPr>
          <p:spPr>
            <a:xfrm>
              <a:off x="4636766" y="5311936"/>
              <a:ext cx="73660" cy="73025"/>
            </a:xfrm>
            <a:custGeom>
              <a:avLst/>
              <a:gdLst/>
              <a:ahLst/>
              <a:cxnLst/>
              <a:rect l="l" t="t" r="r" b="b"/>
              <a:pathLst>
                <a:path w="73660" h="73025">
                  <a:moveTo>
                    <a:pt x="73093" y="0"/>
                  </a:moveTo>
                  <a:lnTo>
                    <a:pt x="0" y="0"/>
                  </a:lnTo>
                  <a:lnTo>
                    <a:pt x="0" y="72938"/>
                  </a:lnTo>
                  <a:lnTo>
                    <a:pt x="73093" y="72938"/>
                  </a:lnTo>
                  <a:lnTo>
                    <a:pt x="73093" y="0"/>
                  </a:lnTo>
                  <a:close/>
                </a:path>
              </a:pathLst>
            </a:custGeom>
            <a:solidFill>
              <a:srgbClr val="0000F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52" name="object 152"/>
            <p:cNvSpPr/>
            <p:nvPr/>
          </p:nvSpPr>
          <p:spPr>
            <a:xfrm>
              <a:off x="4636766" y="5311936"/>
              <a:ext cx="73660" cy="73025"/>
            </a:xfrm>
            <a:custGeom>
              <a:avLst/>
              <a:gdLst/>
              <a:ahLst/>
              <a:cxnLst/>
              <a:rect l="l" t="t" r="r" b="b"/>
              <a:pathLst>
                <a:path w="73660" h="73025">
                  <a:moveTo>
                    <a:pt x="0" y="72938"/>
                  </a:moveTo>
                  <a:lnTo>
                    <a:pt x="73093" y="72938"/>
                  </a:lnTo>
                  <a:lnTo>
                    <a:pt x="73093" y="0"/>
                  </a:lnTo>
                  <a:lnTo>
                    <a:pt x="0" y="0"/>
                  </a:lnTo>
                  <a:lnTo>
                    <a:pt x="0" y="72938"/>
                  </a:lnTo>
                  <a:close/>
                </a:path>
              </a:pathLst>
            </a:custGeom>
            <a:ln w="3175">
              <a:solidFill>
                <a:srgbClr val="0000F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53" name="object 153"/>
            <p:cNvSpPr/>
            <p:nvPr/>
          </p:nvSpPr>
          <p:spPr>
            <a:xfrm>
              <a:off x="4842342" y="5146303"/>
              <a:ext cx="73660" cy="73025"/>
            </a:xfrm>
            <a:custGeom>
              <a:avLst/>
              <a:gdLst/>
              <a:ahLst/>
              <a:cxnLst/>
              <a:rect l="l" t="t" r="r" b="b"/>
              <a:pathLst>
                <a:path w="73660" h="73025">
                  <a:moveTo>
                    <a:pt x="73093" y="0"/>
                  </a:moveTo>
                  <a:lnTo>
                    <a:pt x="0" y="0"/>
                  </a:lnTo>
                  <a:lnTo>
                    <a:pt x="0" y="72938"/>
                  </a:lnTo>
                  <a:lnTo>
                    <a:pt x="73093" y="72938"/>
                  </a:lnTo>
                  <a:lnTo>
                    <a:pt x="73093" y="0"/>
                  </a:lnTo>
                  <a:close/>
                </a:path>
              </a:pathLst>
            </a:custGeom>
            <a:solidFill>
              <a:srgbClr val="0000F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54" name="object 154"/>
            <p:cNvSpPr/>
            <p:nvPr/>
          </p:nvSpPr>
          <p:spPr>
            <a:xfrm>
              <a:off x="4842341" y="5146304"/>
              <a:ext cx="73660" cy="73025"/>
            </a:xfrm>
            <a:custGeom>
              <a:avLst/>
              <a:gdLst/>
              <a:ahLst/>
              <a:cxnLst/>
              <a:rect l="l" t="t" r="r" b="b"/>
              <a:pathLst>
                <a:path w="73660" h="73025">
                  <a:moveTo>
                    <a:pt x="0" y="72938"/>
                  </a:moveTo>
                  <a:lnTo>
                    <a:pt x="73093" y="72938"/>
                  </a:lnTo>
                  <a:lnTo>
                    <a:pt x="73093" y="0"/>
                  </a:lnTo>
                  <a:lnTo>
                    <a:pt x="0" y="0"/>
                  </a:lnTo>
                  <a:lnTo>
                    <a:pt x="0" y="72938"/>
                  </a:lnTo>
                  <a:close/>
                </a:path>
              </a:pathLst>
            </a:custGeom>
            <a:ln w="3175">
              <a:solidFill>
                <a:srgbClr val="0000F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55" name="object 155"/>
            <p:cNvSpPr/>
            <p:nvPr/>
          </p:nvSpPr>
          <p:spPr>
            <a:xfrm>
              <a:off x="5116442" y="5088560"/>
              <a:ext cx="73660" cy="73025"/>
            </a:xfrm>
            <a:custGeom>
              <a:avLst/>
              <a:gdLst/>
              <a:ahLst/>
              <a:cxnLst/>
              <a:rect l="l" t="t" r="r" b="b"/>
              <a:pathLst>
                <a:path w="73660" h="73025">
                  <a:moveTo>
                    <a:pt x="73093" y="0"/>
                  </a:moveTo>
                  <a:lnTo>
                    <a:pt x="0" y="0"/>
                  </a:lnTo>
                  <a:lnTo>
                    <a:pt x="0" y="72938"/>
                  </a:lnTo>
                  <a:lnTo>
                    <a:pt x="73093" y="72938"/>
                  </a:lnTo>
                  <a:lnTo>
                    <a:pt x="73093" y="0"/>
                  </a:lnTo>
                  <a:close/>
                </a:path>
              </a:pathLst>
            </a:custGeom>
            <a:solidFill>
              <a:srgbClr val="0000F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56" name="object 156"/>
            <p:cNvSpPr/>
            <p:nvPr/>
          </p:nvSpPr>
          <p:spPr>
            <a:xfrm>
              <a:off x="5116442" y="5088560"/>
              <a:ext cx="73660" cy="73025"/>
            </a:xfrm>
            <a:custGeom>
              <a:avLst/>
              <a:gdLst/>
              <a:ahLst/>
              <a:cxnLst/>
              <a:rect l="l" t="t" r="r" b="b"/>
              <a:pathLst>
                <a:path w="73660" h="73025">
                  <a:moveTo>
                    <a:pt x="0" y="72938"/>
                  </a:moveTo>
                  <a:lnTo>
                    <a:pt x="73093" y="72938"/>
                  </a:lnTo>
                  <a:lnTo>
                    <a:pt x="73093" y="0"/>
                  </a:lnTo>
                  <a:lnTo>
                    <a:pt x="0" y="0"/>
                  </a:lnTo>
                  <a:lnTo>
                    <a:pt x="0" y="72938"/>
                  </a:lnTo>
                  <a:close/>
                </a:path>
              </a:pathLst>
            </a:custGeom>
            <a:ln w="3175">
              <a:solidFill>
                <a:srgbClr val="0000F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57" name="object 157"/>
            <p:cNvSpPr/>
            <p:nvPr/>
          </p:nvSpPr>
          <p:spPr>
            <a:xfrm>
              <a:off x="5322018" y="5175176"/>
              <a:ext cx="73660" cy="73025"/>
            </a:xfrm>
            <a:custGeom>
              <a:avLst/>
              <a:gdLst/>
              <a:ahLst/>
              <a:cxnLst/>
              <a:rect l="l" t="t" r="r" b="b"/>
              <a:pathLst>
                <a:path w="73660" h="73025">
                  <a:moveTo>
                    <a:pt x="73093" y="0"/>
                  </a:moveTo>
                  <a:lnTo>
                    <a:pt x="0" y="0"/>
                  </a:lnTo>
                  <a:lnTo>
                    <a:pt x="0" y="72938"/>
                  </a:lnTo>
                  <a:lnTo>
                    <a:pt x="73093" y="72938"/>
                  </a:lnTo>
                  <a:lnTo>
                    <a:pt x="73093" y="0"/>
                  </a:lnTo>
                  <a:close/>
                </a:path>
              </a:pathLst>
            </a:custGeom>
            <a:solidFill>
              <a:srgbClr val="0000F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58" name="object 158"/>
            <p:cNvSpPr/>
            <p:nvPr/>
          </p:nvSpPr>
          <p:spPr>
            <a:xfrm>
              <a:off x="5322018" y="5175175"/>
              <a:ext cx="73660" cy="73025"/>
            </a:xfrm>
            <a:custGeom>
              <a:avLst/>
              <a:gdLst/>
              <a:ahLst/>
              <a:cxnLst/>
              <a:rect l="l" t="t" r="r" b="b"/>
              <a:pathLst>
                <a:path w="73660" h="73025">
                  <a:moveTo>
                    <a:pt x="0" y="72938"/>
                  </a:moveTo>
                  <a:lnTo>
                    <a:pt x="73093" y="72938"/>
                  </a:lnTo>
                  <a:lnTo>
                    <a:pt x="73093" y="0"/>
                  </a:lnTo>
                  <a:lnTo>
                    <a:pt x="0" y="0"/>
                  </a:lnTo>
                  <a:lnTo>
                    <a:pt x="0" y="72938"/>
                  </a:lnTo>
                  <a:close/>
                </a:path>
              </a:pathLst>
            </a:custGeom>
            <a:ln w="3175">
              <a:solidFill>
                <a:srgbClr val="0000F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59" name="object 159"/>
            <p:cNvSpPr/>
            <p:nvPr/>
          </p:nvSpPr>
          <p:spPr>
            <a:xfrm>
              <a:off x="2754606" y="4628134"/>
              <a:ext cx="2398395" cy="1275080"/>
            </a:xfrm>
            <a:custGeom>
              <a:avLst/>
              <a:gdLst/>
              <a:ahLst/>
              <a:cxnLst/>
              <a:rect l="l" t="t" r="r" b="b"/>
              <a:pathLst>
                <a:path w="2398395" h="1275079">
                  <a:moveTo>
                    <a:pt x="0" y="1274910"/>
                  </a:moveTo>
                  <a:lnTo>
                    <a:pt x="479676" y="1274910"/>
                  </a:lnTo>
                  <a:lnTo>
                    <a:pt x="685252" y="1274910"/>
                  </a:lnTo>
                  <a:lnTo>
                    <a:pt x="685252" y="1274910"/>
                  </a:lnTo>
                  <a:lnTo>
                    <a:pt x="959353" y="1271871"/>
                  </a:lnTo>
                  <a:lnTo>
                    <a:pt x="1164928" y="1145748"/>
                  </a:lnTo>
                  <a:lnTo>
                    <a:pt x="1439029" y="986194"/>
                  </a:lnTo>
                  <a:lnTo>
                    <a:pt x="1644605" y="864629"/>
                  </a:lnTo>
                  <a:lnTo>
                    <a:pt x="1918706" y="597186"/>
                  </a:lnTo>
                  <a:lnTo>
                    <a:pt x="2124281" y="161073"/>
                  </a:lnTo>
                  <a:lnTo>
                    <a:pt x="2398382" y="0"/>
                  </a:lnTo>
                </a:path>
              </a:pathLst>
            </a:custGeom>
            <a:ln w="9121">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60" name="object 160"/>
            <p:cNvSpPr/>
            <p:nvPr/>
          </p:nvSpPr>
          <p:spPr>
            <a:xfrm>
              <a:off x="3882988" y="4248244"/>
              <a:ext cx="1032510" cy="1644650"/>
            </a:xfrm>
            <a:custGeom>
              <a:avLst/>
              <a:gdLst/>
              <a:ahLst/>
              <a:cxnLst/>
              <a:rect l="l" t="t" r="r" b="b"/>
              <a:pathLst>
                <a:path w="1032510" h="1644650">
                  <a:moveTo>
                    <a:pt x="36546" y="1355447"/>
                  </a:moveTo>
                  <a:lnTo>
                    <a:pt x="36546" y="1525637"/>
                  </a:lnTo>
                </a:path>
                <a:path w="1032510" h="1644650">
                  <a:moveTo>
                    <a:pt x="36546" y="1525637"/>
                  </a:moveTo>
                  <a:lnTo>
                    <a:pt x="36546" y="1644163"/>
                  </a:lnTo>
                </a:path>
                <a:path w="1032510" h="1644650">
                  <a:moveTo>
                    <a:pt x="0" y="1355447"/>
                  </a:moveTo>
                  <a:lnTo>
                    <a:pt x="73093" y="1355447"/>
                  </a:lnTo>
                </a:path>
                <a:path w="1032510" h="1644650">
                  <a:moveTo>
                    <a:pt x="0" y="1644163"/>
                  </a:moveTo>
                  <a:lnTo>
                    <a:pt x="73093" y="1644163"/>
                  </a:lnTo>
                </a:path>
                <a:path w="1032510" h="1644650">
                  <a:moveTo>
                    <a:pt x="310647" y="627578"/>
                  </a:moveTo>
                  <a:lnTo>
                    <a:pt x="310647" y="1366084"/>
                  </a:lnTo>
                </a:path>
                <a:path w="1032510" h="1644650">
                  <a:moveTo>
                    <a:pt x="310647" y="1366084"/>
                  </a:moveTo>
                  <a:lnTo>
                    <a:pt x="310647" y="1612252"/>
                  </a:lnTo>
                </a:path>
                <a:path w="1032510" h="1644650">
                  <a:moveTo>
                    <a:pt x="274100" y="627578"/>
                  </a:moveTo>
                  <a:lnTo>
                    <a:pt x="347194" y="627578"/>
                  </a:lnTo>
                </a:path>
                <a:path w="1032510" h="1644650">
                  <a:moveTo>
                    <a:pt x="274100" y="1612252"/>
                  </a:moveTo>
                  <a:lnTo>
                    <a:pt x="347194" y="1612252"/>
                  </a:lnTo>
                </a:path>
                <a:path w="1032510" h="1644650">
                  <a:moveTo>
                    <a:pt x="516223" y="253766"/>
                  </a:moveTo>
                  <a:lnTo>
                    <a:pt x="516223" y="1244519"/>
                  </a:lnTo>
                </a:path>
                <a:path w="1032510" h="1644650">
                  <a:moveTo>
                    <a:pt x="516223" y="1244519"/>
                  </a:moveTo>
                  <a:lnTo>
                    <a:pt x="516223" y="1571224"/>
                  </a:lnTo>
                </a:path>
                <a:path w="1032510" h="1644650">
                  <a:moveTo>
                    <a:pt x="479676" y="253766"/>
                  </a:moveTo>
                  <a:lnTo>
                    <a:pt x="552770" y="253766"/>
                  </a:lnTo>
                </a:path>
                <a:path w="1032510" h="1644650">
                  <a:moveTo>
                    <a:pt x="479676" y="1571224"/>
                  </a:moveTo>
                  <a:lnTo>
                    <a:pt x="552770" y="1571224"/>
                  </a:lnTo>
                </a:path>
                <a:path w="1032510" h="1644650">
                  <a:moveTo>
                    <a:pt x="790324" y="319107"/>
                  </a:moveTo>
                  <a:lnTo>
                    <a:pt x="790324" y="977076"/>
                  </a:lnTo>
                </a:path>
                <a:path w="1032510" h="1644650">
                  <a:moveTo>
                    <a:pt x="790324" y="977076"/>
                  </a:moveTo>
                  <a:lnTo>
                    <a:pt x="790324" y="1435983"/>
                  </a:lnTo>
                </a:path>
                <a:path w="1032510" h="1644650">
                  <a:moveTo>
                    <a:pt x="753777" y="319107"/>
                  </a:moveTo>
                  <a:lnTo>
                    <a:pt x="826871" y="319107"/>
                  </a:lnTo>
                </a:path>
                <a:path w="1032510" h="1644650">
                  <a:moveTo>
                    <a:pt x="753777" y="1435983"/>
                  </a:moveTo>
                  <a:lnTo>
                    <a:pt x="826871" y="1435983"/>
                  </a:lnTo>
                </a:path>
                <a:path w="1032510" h="1644650">
                  <a:moveTo>
                    <a:pt x="995899" y="0"/>
                  </a:moveTo>
                  <a:lnTo>
                    <a:pt x="995899" y="540963"/>
                  </a:lnTo>
                </a:path>
                <a:path w="1032510" h="1644650">
                  <a:moveTo>
                    <a:pt x="995899" y="540963"/>
                  </a:moveTo>
                  <a:lnTo>
                    <a:pt x="995899" y="922372"/>
                  </a:lnTo>
                </a:path>
                <a:path w="1032510" h="1644650">
                  <a:moveTo>
                    <a:pt x="959353" y="0"/>
                  </a:moveTo>
                  <a:lnTo>
                    <a:pt x="1032446" y="0"/>
                  </a:lnTo>
                </a:path>
                <a:path w="1032510" h="1644650">
                  <a:moveTo>
                    <a:pt x="959353" y="922372"/>
                  </a:moveTo>
                  <a:lnTo>
                    <a:pt x="1032446" y="922372"/>
                  </a:lnTo>
                </a:path>
              </a:pathLst>
            </a:custGeom>
            <a:ln w="9127">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pic>
          <p:nvPicPr>
            <p:cNvPr id="161" name="object 161"/>
            <p:cNvPicPr/>
            <p:nvPr/>
          </p:nvPicPr>
          <p:blipFill>
            <a:blip r:embed="rId5" cstate="print"/>
            <a:stretch>
              <a:fillRect/>
            </a:stretch>
          </p:blipFill>
          <p:spPr>
            <a:xfrm>
              <a:off x="2717172" y="5865688"/>
              <a:ext cx="74868" cy="74713"/>
            </a:xfrm>
            <a:prstGeom prst="rect">
              <a:avLst/>
            </a:prstGeom>
          </p:spPr>
        </p:pic>
        <p:pic>
          <p:nvPicPr>
            <p:cNvPr id="162" name="object 162"/>
            <p:cNvPicPr/>
            <p:nvPr/>
          </p:nvPicPr>
          <p:blipFill>
            <a:blip r:embed="rId6" cstate="print"/>
            <a:stretch>
              <a:fillRect/>
            </a:stretch>
          </p:blipFill>
          <p:spPr>
            <a:xfrm>
              <a:off x="3196849" y="5865688"/>
              <a:ext cx="74868" cy="74713"/>
            </a:xfrm>
            <a:prstGeom prst="rect">
              <a:avLst/>
            </a:prstGeom>
          </p:spPr>
        </p:pic>
        <p:pic>
          <p:nvPicPr>
            <p:cNvPr id="163" name="object 163"/>
            <p:cNvPicPr/>
            <p:nvPr/>
          </p:nvPicPr>
          <p:blipFill>
            <a:blip r:embed="rId6" cstate="print"/>
            <a:stretch>
              <a:fillRect/>
            </a:stretch>
          </p:blipFill>
          <p:spPr>
            <a:xfrm>
              <a:off x="3402424" y="5865688"/>
              <a:ext cx="74868" cy="74713"/>
            </a:xfrm>
            <a:prstGeom prst="rect">
              <a:avLst/>
            </a:prstGeom>
          </p:spPr>
        </p:pic>
        <p:pic>
          <p:nvPicPr>
            <p:cNvPr id="164" name="object 164"/>
            <p:cNvPicPr/>
            <p:nvPr/>
          </p:nvPicPr>
          <p:blipFill>
            <a:blip r:embed="rId7" cstate="print"/>
            <a:stretch>
              <a:fillRect/>
            </a:stretch>
          </p:blipFill>
          <p:spPr>
            <a:xfrm>
              <a:off x="3676525" y="5862648"/>
              <a:ext cx="74868" cy="74713"/>
            </a:xfrm>
            <a:prstGeom prst="rect">
              <a:avLst/>
            </a:prstGeom>
          </p:spPr>
        </p:pic>
        <p:pic>
          <p:nvPicPr>
            <p:cNvPr id="165" name="object 165"/>
            <p:cNvPicPr/>
            <p:nvPr/>
          </p:nvPicPr>
          <p:blipFill>
            <a:blip r:embed="rId6" cstate="print"/>
            <a:stretch>
              <a:fillRect/>
            </a:stretch>
          </p:blipFill>
          <p:spPr>
            <a:xfrm>
              <a:off x="3882101" y="5736525"/>
              <a:ext cx="74868" cy="74713"/>
            </a:xfrm>
            <a:prstGeom prst="rect">
              <a:avLst/>
            </a:prstGeom>
          </p:spPr>
        </p:pic>
        <p:pic>
          <p:nvPicPr>
            <p:cNvPr id="166" name="object 166"/>
            <p:cNvPicPr/>
            <p:nvPr/>
          </p:nvPicPr>
          <p:blipFill>
            <a:blip r:embed="rId8" cstate="print"/>
            <a:stretch>
              <a:fillRect/>
            </a:stretch>
          </p:blipFill>
          <p:spPr>
            <a:xfrm>
              <a:off x="4156202" y="5576971"/>
              <a:ext cx="74868" cy="74713"/>
            </a:xfrm>
            <a:prstGeom prst="rect">
              <a:avLst/>
            </a:prstGeom>
          </p:spPr>
        </p:pic>
        <p:pic>
          <p:nvPicPr>
            <p:cNvPr id="167" name="object 167"/>
            <p:cNvPicPr/>
            <p:nvPr/>
          </p:nvPicPr>
          <p:blipFill>
            <a:blip r:embed="rId7" cstate="print"/>
            <a:stretch>
              <a:fillRect/>
            </a:stretch>
          </p:blipFill>
          <p:spPr>
            <a:xfrm>
              <a:off x="4361777" y="5455406"/>
              <a:ext cx="74868" cy="74713"/>
            </a:xfrm>
            <a:prstGeom prst="rect">
              <a:avLst/>
            </a:prstGeom>
          </p:spPr>
        </p:pic>
        <p:pic>
          <p:nvPicPr>
            <p:cNvPr id="168" name="object 168"/>
            <p:cNvPicPr/>
            <p:nvPr/>
          </p:nvPicPr>
          <p:blipFill>
            <a:blip r:embed="rId7" cstate="print"/>
            <a:stretch>
              <a:fillRect/>
            </a:stretch>
          </p:blipFill>
          <p:spPr>
            <a:xfrm>
              <a:off x="4635878" y="5187964"/>
              <a:ext cx="74868" cy="74713"/>
            </a:xfrm>
            <a:prstGeom prst="rect">
              <a:avLst/>
            </a:prstGeom>
          </p:spPr>
        </p:pic>
        <p:pic>
          <p:nvPicPr>
            <p:cNvPr id="169" name="object 169"/>
            <p:cNvPicPr/>
            <p:nvPr/>
          </p:nvPicPr>
          <p:blipFill>
            <a:blip r:embed="rId9" cstate="print"/>
            <a:stretch>
              <a:fillRect/>
            </a:stretch>
          </p:blipFill>
          <p:spPr>
            <a:xfrm>
              <a:off x="4841454" y="4751850"/>
              <a:ext cx="74868" cy="74713"/>
            </a:xfrm>
            <a:prstGeom prst="rect">
              <a:avLst/>
            </a:prstGeom>
          </p:spPr>
        </p:pic>
        <p:pic>
          <p:nvPicPr>
            <p:cNvPr id="170" name="object 170"/>
            <p:cNvPicPr/>
            <p:nvPr/>
          </p:nvPicPr>
          <p:blipFill>
            <a:blip r:embed="rId7" cstate="print"/>
            <a:stretch>
              <a:fillRect/>
            </a:stretch>
          </p:blipFill>
          <p:spPr>
            <a:xfrm>
              <a:off x="5115555" y="4590777"/>
              <a:ext cx="74868" cy="74713"/>
            </a:xfrm>
            <a:prstGeom prst="rect">
              <a:avLst/>
            </a:prstGeom>
          </p:spPr>
        </p:pic>
      </p:grpSp>
      <p:sp>
        <p:nvSpPr>
          <p:cNvPr id="171" name="object 171"/>
          <p:cNvSpPr txBox="1"/>
          <p:nvPr/>
        </p:nvSpPr>
        <p:spPr>
          <a:xfrm>
            <a:off x="2543051" y="5750833"/>
            <a:ext cx="89989" cy="135293"/>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800" b="1" i="0" u="none" strike="noStrike" kern="1200" cap="none" spc="-5" normalizeH="0" baseline="0" noProof="0" dirty="0">
                <a:ln>
                  <a:noFill/>
                </a:ln>
                <a:solidFill>
                  <a:srgbClr val="000000"/>
                </a:solidFill>
                <a:effectLst/>
                <a:uLnTx/>
                <a:uFillTx/>
                <a:latin typeface="Century Gothic" panose="020B0502020202020204" pitchFamily="34" charset="0"/>
                <a:ea typeface="+mn-ea"/>
                <a:cs typeface="Arial"/>
              </a:rPr>
              <a:t>0</a:t>
            </a:r>
            <a:endParaRPr kumimoji="0" sz="8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a:endParaRPr>
          </a:p>
        </p:txBody>
      </p:sp>
      <p:sp>
        <p:nvSpPr>
          <p:cNvPr id="172" name="object 172"/>
          <p:cNvSpPr txBox="1"/>
          <p:nvPr/>
        </p:nvSpPr>
        <p:spPr>
          <a:xfrm>
            <a:off x="2326963" y="5446921"/>
            <a:ext cx="305604" cy="135293"/>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rPr>
              <a:t>5</a:t>
            </a:r>
            <a:r>
              <a:rPr kumimoji="0" sz="800" b="1" i="0" u="none" strike="noStrike" kern="1200" cap="none" spc="145" normalizeH="0" baseline="0" noProof="0" dirty="0">
                <a:ln>
                  <a:noFill/>
                </a:ln>
                <a:solidFill>
                  <a:srgbClr val="000000"/>
                </a:solidFill>
                <a:effectLst/>
                <a:uLnTx/>
                <a:uFillTx/>
                <a:latin typeface="Century Gothic" panose="020B0502020202020204" pitchFamily="34" charset="0"/>
                <a:ea typeface="+mn-ea"/>
                <a:cs typeface="Arial"/>
              </a:rPr>
              <a:t> </a:t>
            </a:r>
            <a:r>
              <a:rPr kumimoji="0" sz="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rPr>
              <a:t>0</a:t>
            </a:r>
            <a:r>
              <a:rPr kumimoji="0" sz="800" b="1" i="0" u="none" strike="noStrike" kern="1200" cap="none" spc="140" normalizeH="0" baseline="0" noProof="0" dirty="0">
                <a:ln>
                  <a:noFill/>
                </a:ln>
                <a:solidFill>
                  <a:srgbClr val="000000"/>
                </a:solidFill>
                <a:effectLst/>
                <a:uLnTx/>
                <a:uFillTx/>
                <a:latin typeface="Century Gothic" panose="020B0502020202020204" pitchFamily="34" charset="0"/>
                <a:ea typeface="+mn-ea"/>
                <a:cs typeface="Arial"/>
              </a:rPr>
              <a:t> </a:t>
            </a:r>
            <a:r>
              <a:rPr kumimoji="0" sz="800" b="1" i="0" u="none" strike="noStrike" kern="1200" cap="none" spc="-50" normalizeH="0" baseline="0" noProof="0" dirty="0">
                <a:ln>
                  <a:noFill/>
                </a:ln>
                <a:solidFill>
                  <a:srgbClr val="000000"/>
                </a:solidFill>
                <a:effectLst/>
                <a:uLnTx/>
                <a:uFillTx/>
                <a:latin typeface="Century Gothic" panose="020B0502020202020204" pitchFamily="34" charset="0"/>
                <a:ea typeface="+mn-ea"/>
                <a:cs typeface="Arial"/>
              </a:rPr>
              <a:t>0</a:t>
            </a:r>
            <a:endParaRPr kumimoji="0" sz="8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a:endParaRPr>
          </a:p>
        </p:txBody>
      </p:sp>
      <p:sp>
        <p:nvSpPr>
          <p:cNvPr id="173" name="object 173"/>
          <p:cNvSpPr txBox="1"/>
          <p:nvPr/>
        </p:nvSpPr>
        <p:spPr>
          <a:xfrm>
            <a:off x="2218411" y="5143009"/>
            <a:ext cx="415195" cy="135293"/>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rPr>
              <a:t>1</a:t>
            </a:r>
            <a:r>
              <a:rPr kumimoji="0" sz="800" b="1" i="0" u="none" strike="noStrike" kern="1200" cap="none" spc="145" normalizeH="0" baseline="0" noProof="0" dirty="0">
                <a:ln>
                  <a:noFill/>
                </a:ln>
                <a:solidFill>
                  <a:srgbClr val="000000"/>
                </a:solidFill>
                <a:effectLst/>
                <a:uLnTx/>
                <a:uFillTx/>
                <a:latin typeface="Century Gothic" panose="020B0502020202020204" pitchFamily="34" charset="0"/>
                <a:ea typeface="+mn-ea"/>
                <a:cs typeface="Arial"/>
              </a:rPr>
              <a:t> </a:t>
            </a:r>
            <a:r>
              <a:rPr kumimoji="0" sz="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rPr>
              <a:t>0</a:t>
            </a:r>
            <a:r>
              <a:rPr kumimoji="0" sz="800" b="1" i="0" u="none" strike="noStrike" kern="1200" cap="none" spc="150" normalizeH="0" baseline="0" noProof="0" dirty="0">
                <a:ln>
                  <a:noFill/>
                </a:ln>
                <a:solidFill>
                  <a:srgbClr val="000000"/>
                </a:solidFill>
                <a:effectLst/>
                <a:uLnTx/>
                <a:uFillTx/>
                <a:latin typeface="Century Gothic" panose="020B0502020202020204" pitchFamily="34" charset="0"/>
                <a:ea typeface="+mn-ea"/>
                <a:cs typeface="Arial"/>
              </a:rPr>
              <a:t> </a:t>
            </a:r>
            <a:r>
              <a:rPr kumimoji="0" sz="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rPr>
              <a:t>0</a:t>
            </a:r>
            <a:r>
              <a:rPr kumimoji="0" sz="800" b="1" i="0" u="none" strike="noStrike" kern="1200" cap="none" spc="140" normalizeH="0" baseline="0" noProof="0" dirty="0">
                <a:ln>
                  <a:noFill/>
                </a:ln>
                <a:solidFill>
                  <a:srgbClr val="000000"/>
                </a:solidFill>
                <a:effectLst/>
                <a:uLnTx/>
                <a:uFillTx/>
                <a:latin typeface="Century Gothic" panose="020B0502020202020204" pitchFamily="34" charset="0"/>
                <a:ea typeface="+mn-ea"/>
                <a:cs typeface="Arial"/>
              </a:rPr>
              <a:t> </a:t>
            </a:r>
            <a:r>
              <a:rPr kumimoji="0" sz="800" b="1" i="0" u="none" strike="noStrike" kern="1200" cap="none" spc="-50" normalizeH="0" baseline="0" noProof="0" dirty="0">
                <a:ln>
                  <a:noFill/>
                </a:ln>
                <a:solidFill>
                  <a:srgbClr val="000000"/>
                </a:solidFill>
                <a:effectLst/>
                <a:uLnTx/>
                <a:uFillTx/>
                <a:latin typeface="Century Gothic" panose="020B0502020202020204" pitchFamily="34" charset="0"/>
                <a:ea typeface="+mn-ea"/>
                <a:cs typeface="Arial"/>
              </a:rPr>
              <a:t>0</a:t>
            </a:r>
            <a:endParaRPr kumimoji="0" sz="8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a:endParaRPr>
          </a:p>
        </p:txBody>
      </p:sp>
      <p:sp>
        <p:nvSpPr>
          <p:cNvPr id="174" name="object 174"/>
          <p:cNvSpPr txBox="1"/>
          <p:nvPr/>
        </p:nvSpPr>
        <p:spPr>
          <a:xfrm>
            <a:off x="2218411" y="4839097"/>
            <a:ext cx="415195" cy="135293"/>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rPr>
              <a:t>1</a:t>
            </a:r>
            <a:r>
              <a:rPr kumimoji="0" sz="800" b="1" i="0" u="none" strike="noStrike" kern="1200" cap="none" spc="145" normalizeH="0" baseline="0" noProof="0" dirty="0">
                <a:ln>
                  <a:noFill/>
                </a:ln>
                <a:solidFill>
                  <a:srgbClr val="000000"/>
                </a:solidFill>
                <a:effectLst/>
                <a:uLnTx/>
                <a:uFillTx/>
                <a:latin typeface="Century Gothic" panose="020B0502020202020204" pitchFamily="34" charset="0"/>
                <a:ea typeface="+mn-ea"/>
                <a:cs typeface="Arial"/>
              </a:rPr>
              <a:t> </a:t>
            </a:r>
            <a:r>
              <a:rPr kumimoji="0" sz="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rPr>
              <a:t>5</a:t>
            </a:r>
            <a:r>
              <a:rPr kumimoji="0" sz="800" b="1" i="0" u="none" strike="noStrike" kern="1200" cap="none" spc="150" normalizeH="0" baseline="0" noProof="0" dirty="0">
                <a:ln>
                  <a:noFill/>
                </a:ln>
                <a:solidFill>
                  <a:srgbClr val="000000"/>
                </a:solidFill>
                <a:effectLst/>
                <a:uLnTx/>
                <a:uFillTx/>
                <a:latin typeface="Century Gothic" panose="020B0502020202020204" pitchFamily="34" charset="0"/>
                <a:ea typeface="+mn-ea"/>
                <a:cs typeface="Arial"/>
              </a:rPr>
              <a:t> </a:t>
            </a:r>
            <a:r>
              <a:rPr kumimoji="0" sz="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rPr>
              <a:t>0</a:t>
            </a:r>
            <a:r>
              <a:rPr kumimoji="0" sz="800" b="1" i="0" u="none" strike="noStrike" kern="1200" cap="none" spc="140" normalizeH="0" baseline="0" noProof="0" dirty="0">
                <a:ln>
                  <a:noFill/>
                </a:ln>
                <a:solidFill>
                  <a:srgbClr val="000000"/>
                </a:solidFill>
                <a:effectLst/>
                <a:uLnTx/>
                <a:uFillTx/>
                <a:latin typeface="Century Gothic" panose="020B0502020202020204" pitchFamily="34" charset="0"/>
                <a:ea typeface="+mn-ea"/>
                <a:cs typeface="Arial"/>
              </a:rPr>
              <a:t> </a:t>
            </a:r>
            <a:r>
              <a:rPr kumimoji="0" sz="800" b="1" i="0" u="none" strike="noStrike" kern="1200" cap="none" spc="-50" normalizeH="0" baseline="0" noProof="0" dirty="0">
                <a:ln>
                  <a:noFill/>
                </a:ln>
                <a:solidFill>
                  <a:srgbClr val="000000"/>
                </a:solidFill>
                <a:effectLst/>
                <a:uLnTx/>
                <a:uFillTx/>
                <a:latin typeface="Century Gothic" panose="020B0502020202020204" pitchFamily="34" charset="0"/>
                <a:ea typeface="+mn-ea"/>
                <a:cs typeface="Arial"/>
              </a:rPr>
              <a:t>0</a:t>
            </a:r>
            <a:endParaRPr kumimoji="0" sz="8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a:endParaRPr>
          </a:p>
        </p:txBody>
      </p:sp>
      <p:sp>
        <p:nvSpPr>
          <p:cNvPr id="175" name="object 175"/>
          <p:cNvSpPr txBox="1"/>
          <p:nvPr/>
        </p:nvSpPr>
        <p:spPr>
          <a:xfrm>
            <a:off x="2218411" y="4535185"/>
            <a:ext cx="415195" cy="135293"/>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rPr>
              <a:t>2</a:t>
            </a:r>
            <a:r>
              <a:rPr kumimoji="0" sz="800" b="1" i="0" u="none" strike="noStrike" kern="1200" cap="none" spc="145" normalizeH="0" baseline="0" noProof="0" dirty="0">
                <a:ln>
                  <a:noFill/>
                </a:ln>
                <a:solidFill>
                  <a:srgbClr val="000000"/>
                </a:solidFill>
                <a:effectLst/>
                <a:uLnTx/>
                <a:uFillTx/>
                <a:latin typeface="Century Gothic" panose="020B0502020202020204" pitchFamily="34" charset="0"/>
                <a:ea typeface="+mn-ea"/>
                <a:cs typeface="Arial"/>
              </a:rPr>
              <a:t> </a:t>
            </a:r>
            <a:r>
              <a:rPr kumimoji="0" sz="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rPr>
              <a:t>0</a:t>
            </a:r>
            <a:r>
              <a:rPr kumimoji="0" sz="800" b="1" i="0" u="none" strike="noStrike" kern="1200" cap="none" spc="150" normalizeH="0" baseline="0" noProof="0" dirty="0">
                <a:ln>
                  <a:noFill/>
                </a:ln>
                <a:solidFill>
                  <a:srgbClr val="000000"/>
                </a:solidFill>
                <a:effectLst/>
                <a:uLnTx/>
                <a:uFillTx/>
                <a:latin typeface="Century Gothic" panose="020B0502020202020204" pitchFamily="34" charset="0"/>
                <a:ea typeface="+mn-ea"/>
                <a:cs typeface="Arial"/>
              </a:rPr>
              <a:t> </a:t>
            </a:r>
            <a:r>
              <a:rPr kumimoji="0" sz="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rPr>
              <a:t>0</a:t>
            </a:r>
            <a:r>
              <a:rPr kumimoji="0" sz="800" b="1" i="0" u="none" strike="noStrike" kern="1200" cap="none" spc="140" normalizeH="0" baseline="0" noProof="0" dirty="0">
                <a:ln>
                  <a:noFill/>
                </a:ln>
                <a:solidFill>
                  <a:srgbClr val="000000"/>
                </a:solidFill>
                <a:effectLst/>
                <a:uLnTx/>
                <a:uFillTx/>
                <a:latin typeface="Century Gothic" panose="020B0502020202020204" pitchFamily="34" charset="0"/>
                <a:ea typeface="+mn-ea"/>
                <a:cs typeface="Arial"/>
              </a:rPr>
              <a:t> </a:t>
            </a:r>
            <a:r>
              <a:rPr kumimoji="0" sz="800" b="1" i="0" u="none" strike="noStrike" kern="1200" cap="none" spc="-50" normalizeH="0" baseline="0" noProof="0" dirty="0">
                <a:ln>
                  <a:noFill/>
                </a:ln>
                <a:solidFill>
                  <a:srgbClr val="000000"/>
                </a:solidFill>
                <a:effectLst/>
                <a:uLnTx/>
                <a:uFillTx/>
                <a:latin typeface="Century Gothic" panose="020B0502020202020204" pitchFamily="34" charset="0"/>
                <a:ea typeface="+mn-ea"/>
                <a:cs typeface="Arial"/>
              </a:rPr>
              <a:t>0</a:t>
            </a:r>
            <a:endParaRPr kumimoji="0" sz="8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a:endParaRPr>
          </a:p>
        </p:txBody>
      </p:sp>
      <p:sp>
        <p:nvSpPr>
          <p:cNvPr id="176" name="object 176"/>
          <p:cNvSpPr txBox="1"/>
          <p:nvPr/>
        </p:nvSpPr>
        <p:spPr>
          <a:xfrm>
            <a:off x="2218411" y="4231274"/>
            <a:ext cx="415195" cy="135293"/>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rPr>
              <a:t>2</a:t>
            </a:r>
            <a:r>
              <a:rPr kumimoji="0" sz="800" b="1" i="0" u="none" strike="noStrike" kern="1200" cap="none" spc="145" normalizeH="0" baseline="0" noProof="0" dirty="0">
                <a:ln>
                  <a:noFill/>
                </a:ln>
                <a:solidFill>
                  <a:srgbClr val="000000"/>
                </a:solidFill>
                <a:effectLst/>
                <a:uLnTx/>
                <a:uFillTx/>
                <a:latin typeface="Century Gothic" panose="020B0502020202020204" pitchFamily="34" charset="0"/>
                <a:ea typeface="+mn-ea"/>
                <a:cs typeface="Arial"/>
              </a:rPr>
              <a:t> </a:t>
            </a:r>
            <a:r>
              <a:rPr kumimoji="0" sz="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rPr>
              <a:t>5</a:t>
            </a:r>
            <a:r>
              <a:rPr kumimoji="0" sz="800" b="1" i="0" u="none" strike="noStrike" kern="1200" cap="none" spc="150" normalizeH="0" baseline="0" noProof="0" dirty="0">
                <a:ln>
                  <a:noFill/>
                </a:ln>
                <a:solidFill>
                  <a:srgbClr val="000000"/>
                </a:solidFill>
                <a:effectLst/>
                <a:uLnTx/>
                <a:uFillTx/>
                <a:latin typeface="Century Gothic" panose="020B0502020202020204" pitchFamily="34" charset="0"/>
                <a:ea typeface="+mn-ea"/>
                <a:cs typeface="Arial"/>
              </a:rPr>
              <a:t> </a:t>
            </a:r>
            <a:r>
              <a:rPr kumimoji="0" sz="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rPr>
              <a:t>0</a:t>
            </a:r>
            <a:r>
              <a:rPr kumimoji="0" sz="800" b="1" i="0" u="none" strike="noStrike" kern="1200" cap="none" spc="140" normalizeH="0" baseline="0" noProof="0" dirty="0">
                <a:ln>
                  <a:noFill/>
                </a:ln>
                <a:solidFill>
                  <a:srgbClr val="000000"/>
                </a:solidFill>
                <a:effectLst/>
                <a:uLnTx/>
                <a:uFillTx/>
                <a:latin typeface="Century Gothic" panose="020B0502020202020204" pitchFamily="34" charset="0"/>
                <a:ea typeface="+mn-ea"/>
                <a:cs typeface="Arial"/>
              </a:rPr>
              <a:t> </a:t>
            </a:r>
            <a:r>
              <a:rPr kumimoji="0" sz="800" b="1" i="0" u="none" strike="noStrike" kern="1200" cap="none" spc="-50" normalizeH="0" baseline="0" noProof="0" dirty="0">
                <a:ln>
                  <a:noFill/>
                </a:ln>
                <a:solidFill>
                  <a:srgbClr val="000000"/>
                </a:solidFill>
                <a:effectLst/>
                <a:uLnTx/>
                <a:uFillTx/>
                <a:latin typeface="Century Gothic" panose="020B0502020202020204" pitchFamily="34" charset="0"/>
                <a:ea typeface="+mn-ea"/>
                <a:cs typeface="Arial"/>
              </a:rPr>
              <a:t>0</a:t>
            </a:r>
            <a:endParaRPr kumimoji="0" sz="8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a:endParaRPr>
          </a:p>
        </p:txBody>
      </p:sp>
      <p:sp>
        <p:nvSpPr>
          <p:cNvPr id="177" name="object 177"/>
          <p:cNvSpPr txBox="1"/>
          <p:nvPr/>
        </p:nvSpPr>
        <p:spPr>
          <a:xfrm>
            <a:off x="2218411" y="3927361"/>
            <a:ext cx="415195" cy="135293"/>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rPr>
              <a:t>3</a:t>
            </a:r>
            <a:r>
              <a:rPr kumimoji="0" sz="800" b="1" i="0" u="none" strike="noStrike" kern="1200" cap="none" spc="145" normalizeH="0" baseline="0" noProof="0" dirty="0">
                <a:ln>
                  <a:noFill/>
                </a:ln>
                <a:solidFill>
                  <a:srgbClr val="000000"/>
                </a:solidFill>
                <a:effectLst/>
                <a:uLnTx/>
                <a:uFillTx/>
                <a:latin typeface="Century Gothic" panose="020B0502020202020204" pitchFamily="34" charset="0"/>
                <a:ea typeface="+mn-ea"/>
                <a:cs typeface="Arial"/>
              </a:rPr>
              <a:t> </a:t>
            </a:r>
            <a:r>
              <a:rPr kumimoji="0" sz="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rPr>
              <a:t>0</a:t>
            </a:r>
            <a:r>
              <a:rPr kumimoji="0" sz="800" b="1" i="0" u="none" strike="noStrike" kern="1200" cap="none" spc="150" normalizeH="0" baseline="0" noProof="0" dirty="0">
                <a:ln>
                  <a:noFill/>
                </a:ln>
                <a:solidFill>
                  <a:srgbClr val="000000"/>
                </a:solidFill>
                <a:effectLst/>
                <a:uLnTx/>
                <a:uFillTx/>
                <a:latin typeface="Century Gothic" panose="020B0502020202020204" pitchFamily="34" charset="0"/>
                <a:ea typeface="+mn-ea"/>
                <a:cs typeface="Arial"/>
              </a:rPr>
              <a:t> </a:t>
            </a:r>
            <a:r>
              <a:rPr kumimoji="0" sz="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rPr>
              <a:t>0</a:t>
            </a:r>
            <a:r>
              <a:rPr kumimoji="0" sz="800" b="1" i="0" u="none" strike="noStrike" kern="1200" cap="none" spc="140" normalizeH="0" baseline="0" noProof="0" dirty="0">
                <a:ln>
                  <a:noFill/>
                </a:ln>
                <a:solidFill>
                  <a:srgbClr val="000000"/>
                </a:solidFill>
                <a:effectLst/>
                <a:uLnTx/>
                <a:uFillTx/>
                <a:latin typeface="Century Gothic" panose="020B0502020202020204" pitchFamily="34" charset="0"/>
                <a:ea typeface="+mn-ea"/>
                <a:cs typeface="Arial"/>
              </a:rPr>
              <a:t> </a:t>
            </a:r>
            <a:r>
              <a:rPr kumimoji="0" sz="800" b="1" i="0" u="none" strike="noStrike" kern="1200" cap="none" spc="-50" normalizeH="0" baseline="0" noProof="0" dirty="0">
                <a:ln>
                  <a:noFill/>
                </a:ln>
                <a:solidFill>
                  <a:srgbClr val="000000"/>
                </a:solidFill>
                <a:effectLst/>
                <a:uLnTx/>
                <a:uFillTx/>
                <a:latin typeface="Century Gothic" panose="020B0502020202020204" pitchFamily="34" charset="0"/>
                <a:ea typeface="+mn-ea"/>
                <a:cs typeface="Arial"/>
              </a:rPr>
              <a:t>0</a:t>
            </a:r>
            <a:endParaRPr kumimoji="0" sz="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endParaRPr>
          </a:p>
        </p:txBody>
      </p:sp>
      <p:sp>
        <p:nvSpPr>
          <p:cNvPr id="178" name="object 178"/>
          <p:cNvSpPr txBox="1"/>
          <p:nvPr/>
        </p:nvSpPr>
        <p:spPr>
          <a:xfrm>
            <a:off x="3933823" y="5957767"/>
            <a:ext cx="424446" cy="19684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200" b="1" i="0" u="none" strike="noStrike" kern="1200" cap="none" spc="-25" normalizeH="0" baseline="0" noProof="0" dirty="0">
                <a:ln>
                  <a:noFill/>
                </a:ln>
                <a:solidFill>
                  <a:srgbClr val="000000"/>
                </a:solidFill>
                <a:effectLst/>
                <a:uLnTx/>
                <a:uFillTx/>
                <a:latin typeface="Proxima Nova Alt Rg" panose="02000506030000020004"/>
                <a:cs typeface="Arial"/>
              </a:rPr>
              <a:t>Day</a:t>
            </a:r>
            <a:endParaRPr kumimoji="0" sz="1200" b="0" i="0" u="none" strike="noStrike" kern="1200" cap="none" spc="0" normalizeH="0" baseline="0" noProof="0" dirty="0">
              <a:ln>
                <a:noFill/>
              </a:ln>
              <a:solidFill>
                <a:srgbClr val="000000"/>
              </a:solidFill>
              <a:effectLst/>
              <a:uLnTx/>
              <a:uFillTx/>
              <a:latin typeface="Proxima Nova Alt Rg" panose="02000506030000020004"/>
              <a:cs typeface="Arial"/>
            </a:endParaRPr>
          </a:p>
        </p:txBody>
      </p:sp>
      <p:sp>
        <p:nvSpPr>
          <p:cNvPr id="179" name="object 179"/>
          <p:cNvSpPr txBox="1"/>
          <p:nvPr/>
        </p:nvSpPr>
        <p:spPr>
          <a:xfrm>
            <a:off x="1865803" y="3950769"/>
            <a:ext cx="184666" cy="1695498"/>
          </a:xfrm>
          <a:prstGeom prst="rect">
            <a:avLst/>
          </a:prstGeom>
        </p:spPr>
        <p:txBody>
          <a:bodyPr vert="vert270" wrap="square" lIns="0" tIns="45085" rIns="0" bIns="0" rtlCol="0">
            <a:spAutoFit/>
          </a:bodyPr>
          <a:lstStyle/>
          <a:p>
            <a:pPr marL="12700" marR="0" lvl="0" indent="0" algn="l" defTabSz="914400" rtl="0" eaLnBrk="1" fontAlgn="auto" latinLnBrk="0" hangingPunct="1">
              <a:lnSpc>
                <a:spcPct val="100000"/>
              </a:lnSpc>
              <a:spcBef>
                <a:spcPts val="355"/>
              </a:spcBef>
              <a:spcAft>
                <a:spcPts val="0"/>
              </a:spcAft>
              <a:buClrTx/>
              <a:buSzTx/>
              <a:buFontTx/>
              <a:buNone/>
              <a:tabLst/>
              <a:defRPr/>
            </a:pPr>
            <a:r>
              <a:rPr kumimoji="0" sz="1200" b="1" i="0" u="none" strike="noStrike" kern="1200" cap="none" spc="-10" normalizeH="0" baseline="0" noProof="0" dirty="0">
                <a:ln>
                  <a:noFill/>
                </a:ln>
                <a:solidFill>
                  <a:srgbClr val="000000"/>
                </a:solidFill>
                <a:effectLst/>
                <a:uLnTx/>
                <a:uFillTx/>
                <a:latin typeface="Proxima Nova Alt Rg" panose="02000506030000020004"/>
                <a:cs typeface="Arial"/>
              </a:rPr>
              <a:t>Tumor</a:t>
            </a:r>
            <a:r>
              <a:rPr kumimoji="0" sz="1200" b="1" i="0" u="none" strike="noStrike" kern="1200" cap="none" spc="-70" normalizeH="0" baseline="0" noProof="0" dirty="0">
                <a:ln>
                  <a:noFill/>
                </a:ln>
                <a:solidFill>
                  <a:srgbClr val="000000"/>
                </a:solidFill>
                <a:effectLst/>
                <a:uLnTx/>
                <a:uFillTx/>
                <a:latin typeface="Proxima Nova Alt Rg" panose="02000506030000020004"/>
                <a:cs typeface="Arial"/>
              </a:rPr>
              <a:t> </a:t>
            </a:r>
            <a:r>
              <a:rPr kumimoji="0" sz="1200" b="1" i="0" u="none" strike="noStrike" kern="1200" cap="none" spc="-10" normalizeH="0" baseline="0" noProof="0" dirty="0">
                <a:ln>
                  <a:noFill/>
                </a:ln>
                <a:solidFill>
                  <a:srgbClr val="000000"/>
                </a:solidFill>
                <a:effectLst/>
                <a:uLnTx/>
                <a:uFillTx/>
                <a:latin typeface="Proxima Nova Alt Rg" panose="02000506030000020004"/>
                <a:cs typeface="Arial"/>
              </a:rPr>
              <a:t>volume</a:t>
            </a:r>
            <a:r>
              <a:rPr kumimoji="0" sz="1200" b="1" i="0" u="none" strike="noStrike" kern="1200" cap="none" spc="-65" normalizeH="0" baseline="0" noProof="0" dirty="0">
                <a:ln>
                  <a:noFill/>
                </a:ln>
                <a:solidFill>
                  <a:srgbClr val="000000"/>
                </a:solidFill>
                <a:effectLst/>
                <a:uLnTx/>
                <a:uFillTx/>
                <a:latin typeface="Proxima Nova Alt Rg" panose="02000506030000020004"/>
                <a:cs typeface="Arial"/>
              </a:rPr>
              <a:t> </a:t>
            </a:r>
            <a:r>
              <a:rPr kumimoji="0" sz="1200" b="1" i="0" u="none" strike="noStrike" kern="1200" cap="none" spc="-20" normalizeH="0" baseline="0" noProof="0" dirty="0">
                <a:ln>
                  <a:noFill/>
                </a:ln>
                <a:solidFill>
                  <a:srgbClr val="000000"/>
                </a:solidFill>
                <a:effectLst/>
                <a:uLnTx/>
                <a:uFillTx/>
                <a:latin typeface="Proxima Nova Alt Rg" panose="02000506030000020004"/>
                <a:cs typeface="Arial"/>
              </a:rPr>
              <a:t>(mm</a:t>
            </a:r>
            <a:r>
              <a:rPr kumimoji="0" sz="1425" b="1" i="0" u="none" strike="noStrike" kern="1200" cap="none" spc="-30" normalizeH="0" baseline="35087" noProof="0" dirty="0">
                <a:ln>
                  <a:noFill/>
                </a:ln>
                <a:solidFill>
                  <a:srgbClr val="000000"/>
                </a:solidFill>
                <a:effectLst/>
                <a:uLnTx/>
                <a:uFillTx/>
                <a:latin typeface="Proxima Nova Alt Rg" panose="02000506030000020004"/>
                <a:cs typeface="Arial"/>
              </a:rPr>
              <a:t>3</a:t>
            </a:r>
            <a:r>
              <a:rPr kumimoji="0" sz="1200" b="1" i="0" u="none" strike="noStrike" kern="1200" cap="none" spc="-20" normalizeH="0" baseline="0" noProof="0" dirty="0">
                <a:ln>
                  <a:noFill/>
                </a:ln>
                <a:solidFill>
                  <a:srgbClr val="000000"/>
                </a:solidFill>
                <a:effectLst/>
                <a:uLnTx/>
                <a:uFillTx/>
                <a:latin typeface="Proxima Nova Alt Rg" panose="02000506030000020004"/>
                <a:cs typeface="Arial"/>
              </a:rPr>
              <a:t>)</a:t>
            </a:r>
            <a:endParaRPr kumimoji="0" sz="1200" b="0" i="0" u="none" strike="noStrike" kern="1200" cap="none" spc="0" normalizeH="0" baseline="0" noProof="0" dirty="0">
              <a:ln>
                <a:noFill/>
              </a:ln>
              <a:solidFill>
                <a:srgbClr val="000000"/>
              </a:solidFill>
              <a:effectLst/>
              <a:uLnTx/>
              <a:uFillTx/>
              <a:latin typeface="Proxima Nova Alt Rg" panose="02000506030000020004"/>
              <a:cs typeface="Arial"/>
            </a:endParaRPr>
          </a:p>
        </p:txBody>
      </p:sp>
      <p:sp>
        <p:nvSpPr>
          <p:cNvPr id="180" name="object 180"/>
          <p:cNvSpPr txBox="1"/>
          <p:nvPr/>
        </p:nvSpPr>
        <p:spPr>
          <a:xfrm>
            <a:off x="6861849" y="5941984"/>
            <a:ext cx="89989" cy="135293"/>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800" b="1" i="0" u="none" strike="noStrike" kern="1200" cap="none" spc="-5" normalizeH="0" baseline="0" noProof="0" dirty="0">
                <a:ln>
                  <a:noFill/>
                </a:ln>
                <a:solidFill>
                  <a:srgbClr val="000000"/>
                </a:solidFill>
                <a:effectLst/>
                <a:uLnTx/>
                <a:uFillTx/>
                <a:latin typeface="Century Gothic" panose="020B0502020202020204" pitchFamily="34" charset="0"/>
                <a:ea typeface="+mn-ea"/>
                <a:cs typeface="Arial"/>
              </a:rPr>
              <a:t>0</a:t>
            </a:r>
            <a:endParaRPr kumimoji="0" sz="8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a:endParaRPr>
          </a:p>
        </p:txBody>
      </p:sp>
      <p:sp>
        <p:nvSpPr>
          <p:cNvPr id="181" name="object 181"/>
          <p:cNvSpPr txBox="1"/>
          <p:nvPr/>
        </p:nvSpPr>
        <p:spPr>
          <a:xfrm>
            <a:off x="7339878" y="5941984"/>
            <a:ext cx="198687" cy="135293"/>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rPr>
              <a:t>1</a:t>
            </a:r>
            <a:r>
              <a:rPr kumimoji="0" sz="800" b="1" i="0" u="none" strike="noStrike" kern="1200" cap="none" spc="145" normalizeH="0" baseline="0" noProof="0" dirty="0">
                <a:ln>
                  <a:noFill/>
                </a:ln>
                <a:solidFill>
                  <a:srgbClr val="000000"/>
                </a:solidFill>
                <a:effectLst/>
                <a:uLnTx/>
                <a:uFillTx/>
                <a:latin typeface="Century Gothic" panose="020B0502020202020204" pitchFamily="34" charset="0"/>
                <a:ea typeface="+mn-ea"/>
                <a:cs typeface="Arial"/>
              </a:rPr>
              <a:t> </a:t>
            </a:r>
            <a:r>
              <a:rPr kumimoji="0" sz="800" b="1" i="0" u="none" strike="noStrike" kern="1200" cap="none" spc="-50" normalizeH="0" baseline="0" noProof="0" dirty="0">
                <a:ln>
                  <a:noFill/>
                </a:ln>
                <a:solidFill>
                  <a:srgbClr val="000000"/>
                </a:solidFill>
                <a:effectLst/>
                <a:uLnTx/>
                <a:uFillTx/>
                <a:latin typeface="Century Gothic" panose="020B0502020202020204" pitchFamily="34" charset="0"/>
                <a:ea typeface="+mn-ea"/>
                <a:cs typeface="Arial"/>
              </a:rPr>
              <a:t>0</a:t>
            </a:r>
            <a:endParaRPr kumimoji="0" sz="8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a:endParaRPr>
          </a:p>
        </p:txBody>
      </p:sp>
      <p:sp>
        <p:nvSpPr>
          <p:cNvPr id="182" name="object 182"/>
          <p:cNvSpPr txBox="1"/>
          <p:nvPr/>
        </p:nvSpPr>
        <p:spPr>
          <a:xfrm>
            <a:off x="7887667" y="5941984"/>
            <a:ext cx="198687" cy="135293"/>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rPr>
              <a:t>2</a:t>
            </a:r>
            <a:r>
              <a:rPr kumimoji="0" sz="800" b="1" i="0" u="none" strike="noStrike" kern="1200" cap="none" spc="145" normalizeH="0" baseline="0" noProof="0" dirty="0">
                <a:ln>
                  <a:noFill/>
                </a:ln>
                <a:solidFill>
                  <a:srgbClr val="000000"/>
                </a:solidFill>
                <a:effectLst/>
                <a:uLnTx/>
                <a:uFillTx/>
                <a:latin typeface="Century Gothic" panose="020B0502020202020204" pitchFamily="34" charset="0"/>
                <a:ea typeface="+mn-ea"/>
                <a:cs typeface="Arial"/>
              </a:rPr>
              <a:t> </a:t>
            </a:r>
            <a:r>
              <a:rPr kumimoji="0" sz="800" b="1" i="0" u="none" strike="noStrike" kern="1200" cap="none" spc="-50" normalizeH="0" baseline="0" noProof="0" dirty="0">
                <a:ln>
                  <a:noFill/>
                </a:ln>
                <a:solidFill>
                  <a:srgbClr val="000000"/>
                </a:solidFill>
                <a:effectLst/>
                <a:uLnTx/>
                <a:uFillTx/>
                <a:latin typeface="Century Gothic" panose="020B0502020202020204" pitchFamily="34" charset="0"/>
                <a:ea typeface="+mn-ea"/>
                <a:cs typeface="Arial"/>
              </a:rPr>
              <a:t>0</a:t>
            </a:r>
            <a:endParaRPr kumimoji="0" sz="8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a:endParaRPr>
          </a:p>
        </p:txBody>
      </p:sp>
      <p:sp>
        <p:nvSpPr>
          <p:cNvPr id="183" name="object 183"/>
          <p:cNvSpPr txBox="1"/>
          <p:nvPr/>
        </p:nvSpPr>
        <p:spPr>
          <a:xfrm>
            <a:off x="8435419" y="5941984"/>
            <a:ext cx="198687" cy="135293"/>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rPr>
              <a:t>3</a:t>
            </a:r>
            <a:r>
              <a:rPr kumimoji="0" sz="800" b="1" i="0" u="none" strike="noStrike" kern="1200" cap="none" spc="145" normalizeH="0" baseline="0" noProof="0" dirty="0">
                <a:ln>
                  <a:noFill/>
                </a:ln>
                <a:solidFill>
                  <a:srgbClr val="000000"/>
                </a:solidFill>
                <a:effectLst/>
                <a:uLnTx/>
                <a:uFillTx/>
                <a:latin typeface="Century Gothic" panose="020B0502020202020204" pitchFamily="34" charset="0"/>
                <a:ea typeface="+mn-ea"/>
                <a:cs typeface="Arial"/>
              </a:rPr>
              <a:t> </a:t>
            </a:r>
            <a:r>
              <a:rPr kumimoji="0" sz="800" b="1" i="0" u="none" strike="noStrike" kern="1200" cap="none" spc="-50" normalizeH="0" baseline="0" noProof="0" dirty="0">
                <a:ln>
                  <a:noFill/>
                </a:ln>
                <a:solidFill>
                  <a:srgbClr val="000000"/>
                </a:solidFill>
                <a:effectLst/>
                <a:uLnTx/>
                <a:uFillTx/>
                <a:latin typeface="Century Gothic" panose="020B0502020202020204" pitchFamily="34" charset="0"/>
                <a:ea typeface="+mn-ea"/>
                <a:cs typeface="Arial"/>
              </a:rPr>
              <a:t>0</a:t>
            </a:r>
            <a:endParaRPr kumimoji="0" sz="8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a:endParaRPr>
          </a:p>
        </p:txBody>
      </p:sp>
      <p:sp>
        <p:nvSpPr>
          <p:cNvPr id="184" name="object 184"/>
          <p:cNvSpPr txBox="1"/>
          <p:nvPr/>
        </p:nvSpPr>
        <p:spPr>
          <a:xfrm>
            <a:off x="8983170" y="5941984"/>
            <a:ext cx="198687" cy="135293"/>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rPr>
              <a:t>4</a:t>
            </a:r>
            <a:r>
              <a:rPr kumimoji="0" sz="800" b="1" i="0" u="none" strike="noStrike" kern="1200" cap="none" spc="145" normalizeH="0" baseline="0" noProof="0" dirty="0">
                <a:ln>
                  <a:noFill/>
                </a:ln>
                <a:solidFill>
                  <a:srgbClr val="000000"/>
                </a:solidFill>
                <a:effectLst/>
                <a:uLnTx/>
                <a:uFillTx/>
                <a:latin typeface="Century Gothic" panose="020B0502020202020204" pitchFamily="34" charset="0"/>
                <a:ea typeface="+mn-ea"/>
                <a:cs typeface="Arial"/>
              </a:rPr>
              <a:t> </a:t>
            </a:r>
            <a:r>
              <a:rPr kumimoji="0" sz="800" b="1" i="0" u="none" strike="noStrike" kern="1200" cap="none" spc="-50" normalizeH="0" baseline="0" noProof="0" dirty="0">
                <a:ln>
                  <a:noFill/>
                </a:ln>
                <a:solidFill>
                  <a:srgbClr val="000000"/>
                </a:solidFill>
                <a:effectLst/>
                <a:uLnTx/>
                <a:uFillTx/>
                <a:latin typeface="Century Gothic" panose="020B0502020202020204" pitchFamily="34" charset="0"/>
                <a:ea typeface="+mn-ea"/>
                <a:cs typeface="Arial"/>
              </a:rPr>
              <a:t>0</a:t>
            </a:r>
            <a:endParaRPr kumimoji="0" sz="8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a:endParaRPr>
          </a:p>
        </p:txBody>
      </p:sp>
      <p:sp>
        <p:nvSpPr>
          <p:cNvPr id="185" name="object 185"/>
          <p:cNvSpPr txBox="1"/>
          <p:nvPr/>
        </p:nvSpPr>
        <p:spPr>
          <a:xfrm>
            <a:off x="9530921" y="5941984"/>
            <a:ext cx="198687" cy="135293"/>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rPr>
              <a:t>5</a:t>
            </a:r>
            <a:r>
              <a:rPr kumimoji="0" sz="800" b="1" i="0" u="none" strike="noStrike" kern="1200" cap="none" spc="145" normalizeH="0" baseline="0" noProof="0" dirty="0">
                <a:ln>
                  <a:noFill/>
                </a:ln>
                <a:solidFill>
                  <a:srgbClr val="000000"/>
                </a:solidFill>
                <a:effectLst/>
                <a:uLnTx/>
                <a:uFillTx/>
                <a:latin typeface="Century Gothic" panose="020B0502020202020204" pitchFamily="34" charset="0"/>
                <a:ea typeface="+mn-ea"/>
                <a:cs typeface="Arial"/>
              </a:rPr>
              <a:t> </a:t>
            </a:r>
            <a:r>
              <a:rPr kumimoji="0" sz="800" b="1" i="0" u="none" strike="noStrike" kern="1200" cap="none" spc="-50" normalizeH="0" baseline="0" noProof="0" dirty="0">
                <a:ln>
                  <a:noFill/>
                </a:ln>
                <a:solidFill>
                  <a:srgbClr val="000000"/>
                </a:solidFill>
                <a:effectLst/>
                <a:uLnTx/>
                <a:uFillTx/>
                <a:latin typeface="Century Gothic" panose="020B0502020202020204" pitchFamily="34" charset="0"/>
                <a:ea typeface="+mn-ea"/>
                <a:cs typeface="Arial"/>
              </a:rPr>
              <a:t>0</a:t>
            </a:r>
            <a:endParaRPr kumimoji="0" sz="8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a:endParaRPr>
          </a:p>
        </p:txBody>
      </p:sp>
      <p:grpSp>
        <p:nvGrpSpPr>
          <p:cNvPr id="186" name="object 186"/>
          <p:cNvGrpSpPr/>
          <p:nvPr/>
        </p:nvGrpSpPr>
        <p:grpSpPr>
          <a:xfrm>
            <a:off x="6861312" y="3994759"/>
            <a:ext cx="2825750" cy="1910714"/>
            <a:chOff x="6861312" y="4219047"/>
            <a:chExt cx="2825750" cy="1910714"/>
          </a:xfrm>
        </p:grpSpPr>
        <p:sp>
          <p:nvSpPr>
            <p:cNvPr id="187" name="object 187"/>
            <p:cNvSpPr/>
            <p:nvPr/>
          </p:nvSpPr>
          <p:spPr>
            <a:xfrm>
              <a:off x="6861312" y="4219047"/>
              <a:ext cx="2825750" cy="1910714"/>
            </a:xfrm>
            <a:custGeom>
              <a:avLst/>
              <a:gdLst/>
              <a:ahLst/>
              <a:cxnLst/>
              <a:rect l="l" t="t" r="r" b="b"/>
              <a:pathLst>
                <a:path w="2825750" h="1910714">
                  <a:moveTo>
                    <a:pt x="68468" y="1832588"/>
                  </a:moveTo>
                  <a:lnTo>
                    <a:pt x="2825483" y="1832588"/>
                  </a:lnTo>
                </a:path>
                <a:path w="2825750" h="1910714">
                  <a:moveTo>
                    <a:pt x="77598" y="1832588"/>
                  </a:moveTo>
                  <a:lnTo>
                    <a:pt x="77598" y="1910086"/>
                  </a:lnTo>
                </a:path>
                <a:path w="2825750" h="1910714">
                  <a:moveTo>
                    <a:pt x="625349" y="1832588"/>
                  </a:moveTo>
                  <a:lnTo>
                    <a:pt x="625349" y="1910086"/>
                  </a:lnTo>
                </a:path>
                <a:path w="2825750" h="1910714">
                  <a:moveTo>
                    <a:pt x="1173100" y="1832588"/>
                  </a:moveTo>
                  <a:lnTo>
                    <a:pt x="1173100" y="1910086"/>
                  </a:lnTo>
                </a:path>
                <a:path w="2825750" h="1910714">
                  <a:moveTo>
                    <a:pt x="1720851" y="1832588"/>
                  </a:moveTo>
                  <a:lnTo>
                    <a:pt x="1720851" y="1910086"/>
                  </a:lnTo>
                </a:path>
                <a:path w="2825750" h="1910714">
                  <a:moveTo>
                    <a:pt x="2268603" y="1832588"/>
                  </a:moveTo>
                  <a:lnTo>
                    <a:pt x="2268603" y="1910086"/>
                  </a:lnTo>
                </a:path>
                <a:path w="2825750" h="1910714">
                  <a:moveTo>
                    <a:pt x="2816354" y="1832588"/>
                  </a:moveTo>
                  <a:lnTo>
                    <a:pt x="2816354" y="1910086"/>
                  </a:lnTo>
                </a:path>
                <a:path w="2825750" h="1910714">
                  <a:moveTo>
                    <a:pt x="77598" y="1841706"/>
                  </a:moveTo>
                  <a:lnTo>
                    <a:pt x="77598" y="0"/>
                  </a:lnTo>
                </a:path>
                <a:path w="2825750" h="1910714">
                  <a:moveTo>
                    <a:pt x="77598" y="1832588"/>
                  </a:moveTo>
                  <a:lnTo>
                    <a:pt x="0" y="1832588"/>
                  </a:lnTo>
                </a:path>
                <a:path w="2825750" h="1910714">
                  <a:moveTo>
                    <a:pt x="77598" y="1419268"/>
                  </a:moveTo>
                  <a:lnTo>
                    <a:pt x="0" y="1419268"/>
                  </a:lnTo>
                </a:path>
                <a:path w="2825750" h="1910714">
                  <a:moveTo>
                    <a:pt x="77598" y="1004428"/>
                  </a:moveTo>
                  <a:lnTo>
                    <a:pt x="0" y="1004428"/>
                  </a:lnTo>
                </a:path>
                <a:path w="2825750" h="1910714">
                  <a:moveTo>
                    <a:pt x="77598" y="589589"/>
                  </a:moveTo>
                  <a:lnTo>
                    <a:pt x="0" y="589589"/>
                  </a:lnTo>
                </a:path>
                <a:path w="2825750" h="1910714">
                  <a:moveTo>
                    <a:pt x="77598" y="176268"/>
                  </a:moveTo>
                  <a:lnTo>
                    <a:pt x="0" y="176268"/>
                  </a:lnTo>
                </a:path>
              </a:pathLst>
            </a:custGeom>
            <a:ln w="1824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88" name="object 188"/>
            <p:cNvSpPr/>
            <p:nvPr/>
          </p:nvSpPr>
          <p:spPr>
            <a:xfrm>
              <a:off x="6938911" y="4395316"/>
              <a:ext cx="2355850" cy="551815"/>
            </a:xfrm>
            <a:custGeom>
              <a:avLst/>
              <a:gdLst/>
              <a:ahLst/>
              <a:cxnLst/>
              <a:rect l="l" t="t" r="r" b="b"/>
              <a:pathLst>
                <a:path w="2355850" h="551814">
                  <a:moveTo>
                    <a:pt x="0" y="0"/>
                  </a:moveTo>
                  <a:lnTo>
                    <a:pt x="1698028" y="0"/>
                  </a:lnTo>
                  <a:lnTo>
                    <a:pt x="1698028" y="275040"/>
                  </a:lnTo>
                  <a:lnTo>
                    <a:pt x="2081454" y="275040"/>
                  </a:lnTo>
                  <a:lnTo>
                    <a:pt x="2081454" y="551600"/>
                  </a:lnTo>
                  <a:lnTo>
                    <a:pt x="2355330" y="551600"/>
                  </a:lnTo>
                </a:path>
                <a:path w="2355850" h="551814">
                  <a:moveTo>
                    <a:pt x="2355330" y="515130"/>
                  </a:moveTo>
                  <a:lnTo>
                    <a:pt x="2355330" y="551600"/>
                  </a:lnTo>
                </a:path>
              </a:pathLst>
            </a:custGeom>
            <a:ln w="18246">
              <a:solidFill>
                <a:srgbClr val="21FE0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89" name="object 189"/>
            <p:cNvSpPr/>
            <p:nvPr/>
          </p:nvSpPr>
          <p:spPr>
            <a:xfrm>
              <a:off x="6938911" y="4395316"/>
              <a:ext cx="2355850" cy="1381760"/>
            </a:xfrm>
            <a:custGeom>
              <a:avLst/>
              <a:gdLst/>
              <a:ahLst/>
              <a:cxnLst/>
              <a:rect l="l" t="t" r="r" b="b"/>
              <a:pathLst>
                <a:path w="2355850" h="1381760">
                  <a:moveTo>
                    <a:pt x="0" y="0"/>
                  </a:moveTo>
                  <a:lnTo>
                    <a:pt x="1150277" y="0"/>
                  </a:lnTo>
                  <a:lnTo>
                    <a:pt x="1150277" y="275040"/>
                  </a:lnTo>
                  <a:lnTo>
                    <a:pt x="1588478" y="275040"/>
                  </a:lnTo>
                  <a:lnTo>
                    <a:pt x="1588478" y="551600"/>
                  </a:lnTo>
                  <a:lnTo>
                    <a:pt x="1698028" y="551600"/>
                  </a:lnTo>
                  <a:lnTo>
                    <a:pt x="1698028" y="828160"/>
                  </a:lnTo>
                  <a:lnTo>
                    <a:pt x="1917129" y="828160"/>
                  </a:lnTo>
                  <a:lnTo>
                    <a:pt x="1917129" y="1381279"/>
                  </a:lnTo>
                  <a:lnTo>
                    <a:pt x="2355330" y="1381279"/>
                  </a:lnTo>
                </a:path>
                <a:path w="2355850" h="1381760">
                  <a:moveTo>
                    <a:pt x="2355330" y="1344810"/>
                  </a:moveTo>
                  <a:lnTo>
                    <a:pt x="2355330" y="1381279"/>
                  </a:lnTo>
                </a:path>
              </a:pathLst>
            </a:custGeom>
            <a:ln w="18246">
              <a:solidFill>
                <a:srgbClr val="0000F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90" name="object 190"/>
            <p:cNvSpPr/>
            <p:nvPr/>
          </p:nvSpPr>
          <p:spPr>
            <a:xfrm>
              <a:off x="6938911" y="4301103"/>
              <a:ext cx="2529205" cy="1750695"/>
            </a:xfrm>
            <a:custGeom>
              <a:avLst/>
              <a:gdLst/>
              <a:ahLst/>
              <a:cxnLst/>
              <a:rect l="l" t="t" r="r" b="b"/>
              <a:pathLst>
                <a:path w="2529204" h="1750695">
                  <a:moveTo>
                    <a:pt x="0" y="94212"/>
                  </a:moveTo>
                  <a:lnTo>
                    <a:pt x="1314603" y="94212"/>
                  </a:lnTo>
                  <a:lnTo>
                    <a:pt x="1314603" y="369253"/>
                  </a:lnTo>
                  <a:lnTo>
                    <a:pt x="1533703" y="369253"/>
                  </a:lnTo>
                  <a:lnTo>
                    <a:pt x="1533703" y="645812"/>
                  </a:lnTo>
                  <a:lnTo>
                    <a:pt x="1698028" y="645812"/>
                  </a:lnTo>
                  <a:lnTo>
                    <a:pt x="1698028" y="1198932"/>
                  </a:lnTo>
                  <a:lnTo>
                    <a:pt x="1807579" y="1198932"/>
                  </a:lnTo>
                  <a:lnTo>
                    <a:pt x="1807579" y="1475492"/>
                  </a:lnTo>
                  <a:lnTo>
                    <a:pt x="1917129" y="1475492"/>
                  </a:lnTo>
                  <a:lnTo>
                    <a:pt x="1917129" y="1750532"/>
                  </a:lnTo>
                </a:path>
                <a:path w="2529204" h="1750695">
                  <a:moveTo>
                    <a:pt x="2334029" y="36469"/>
                  </a:moveTo>
                  <a:lnTo>
                    <a:pt x="2528785" y="36469"/>
                  </a:lnTo>
                </a:path>
                <a:path w="2529204" h="1750695">
                  <a:moveTo>
                    <a:pt x="2431407" y="0"/>
                  </a:moveTo>
                  <a:lnTo>
                    <a:pt x="2431407" y="36469"/>
                  </a:lnTo>
                </a:path>
              </a:pathLst>
            </a:custGeom>
            <a:ln w="1824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91" name="object 191"/>
            <p:cNvSpPr/>
            <p:nvPr/>
          </p:nvSpPr>
          <p:spPr>
            <a:xfrm>
              <a:off x="9263810" y="4522959"/>
              <a:ext cx="194945" cy="36830"/>
            </a:xfrm>
            <a:custGeom>
              <a:avLst/>
              <a:gdLst/>
              <a:ahLst/>
              <a:cxnLst/>
              <a:rect l="l" t="t" r="r" b="b"/>
              <a:pathLst>
                <a:path w="194945" h="36829">
                  <a:moveTo>
                    <a:pt x="0" y="36469"/>
                  </a:moveTo>
                  <a:lnTo>
                    <a:pt x="194756" y="36469"/>
                  </a:lnTo>
                </a:path>
                <a:path w="194945" h="36829">
                  <a:moveTo>
                    <a:pt x="97378" y="0"/>
                  </a:moveTo>
                  <a:lnTo>
                    <a:pt x="97378" y="36469"/>
                  </a:lnTo>
                </a:path>
              </a:pathLst>
            </a:custGeom>
            <a:ln w="18246">
              <a:solidFill>
                <a:srgbClr val="0000F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92" name="object 192"/>
            <p:cNvSpPr/>
            <p:nvPr/>
          </p:nvSpPr>
          <p:spPr>
            <a:xfrm>
              <a:off x="9272940" y="4747854"/>
              <a:ext cx="194945" cy="36830"/>
            </a:xfrm>
            <a:custGeom>
              <a:avLst/>
              <a:gdLst/>
              <a:ahLst/>
              <a:cxnLst/>
              <a:rect l="l" t="t" r="r" b="b"/>
              <a:pathLst>
                <a:path w="194945" h="36829">
                  <a:moveTo>
                    <a:pt x="0" y="36469"/>
                  </a:moveTo>
                  <a:lnTo>
                    <a:pt x="194756" y="36469"/>
                  </a:lnTo>
                </a:path>
                <a:path w="194945" h="36829">
                  <a:moveTo>
                    <a:pt x="97378" y="0"/>
                  </a:moveTo>
                  <a:lnTo>
                    <a:pt x="97378" y="36469"/>
                  </a:lnTo>
                </a:path>
              </a:pathLst>
            </a:custGeom>
            <a:ln w="18246">
              <a:solidFill>
                <a:srgbClr val="21FE0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grpSp>
      <p:sp>
        <p:nvSpPr>
          <p:cNvPr id="193" name="object 193"/>
          <p:cNvSpPr txBox="1"/>
          <p:nvPr/>
        </p:nvSpPr>
        <p:spPr>
          <a:xfrm>
            <a:off x="6727498" y="5795907"/>
            <a:ext cx="89989" cy="135293"/>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800" b="1" i="0" u="none" strike="noStrike" kern="1200" cap="none" spc="-5" normalizeH="0" baseline="0" noProof="0" dirty="0">
                <a:ln>
                  <a:noFill/>
                </a:ln>
                <a:solidFill>
                  <a:srgbClr val="000000"/>
                </a:solidFill>
                <a:effectLst/>
                <a:uLnTx/>
                <a:uFillTx/>
                <a:latin typeface="Century Gothic" panose="020B0502020202020204" pitchFamily="34" charset="0"/>
                <a:ea typeface="+mn-ea"/>
                <a:cs typeface="Arial"/>
              </a:rPr>
              <a:t>0</a:t>
            </a:r>
            <a:endParaRPr kumimoji="0" sz="8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a:endParaRPr>
          </a:p>
        </p:txBody>
      </p:sp>
      <p:sp>
        <p:nvSpPr>
          <p:cNvPr id="194" name="object 194"/>
          <p:cNvSpPr txBox="1"/>
          <p:nvPr/>
        </p:nvSpPr>
        <p:spPr>
          <a:xfrm>
            <a:off x="6619268" y="5382587"/>
            <a:ext cx="198687" cy="135293"/>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rPr>
              <a:t>2</a:t>
            </a:r>
            <a:r>
              <a:rPr kumimoji="0" sz="800" b="1" i="0" u="none" strike="noStrike" kern="1200" cap="none" spc="145" normalizeH="0" baseline="0" noProof="0" dirty="0">
                <a:ln>
                  <a:noFill/>
                </a:ln>
                <a:solidFill>
                  <a:srgbClr val="000000"/>
                </a:solidFill>
                <a:effectLst/>
                <a:uLnTx/>
                <a:uFillTx/>
                <a:latin typeface="Century Gothic" panose="020B0502020202020204" pitchFamily="34" charset="0"/>
                <a:ea typeface="+mn-ea"/>
                <a:cs typeface="Arial"/>
              </a:rPr>
              <a:t> </a:t>
            </a:r>
            <a:r>
              <a:rPr kumimoji="0" sz="800" b="1" i="0" u="none" strike="noStrike" kern="1200" cap="none" spc="-50" normalizeH="0" baseline="0" noProof="0" dirty="0">
                <a:ln>
                  <a:noFill/>
                </a:ln>
                <a:solidFill>
                  <a:srgbClr val="000000"/>
                </a:solidFill>
                <a:effectLst/>
                <a:uLnTx/>
                <a:uFillTx/>
                <a:latin typeface="Century Gothic" panose="020B0502020202020204" pitchFamily="34" charset="0"/>
                <a:ea typeface="+mn-ea"/>
                <a:cs typeface="Arial"/>
              </a:rPr>
              <a:t>5</a:t>
            </a:r>
            <a:endParaRPr kumimoji="0" sz="8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a:endParaRPr>
          </a:p>
        </p:txBody>
      </p:sp>
      <p:sp>
        <p:nvSpPr>
          <p:cNvPr id="195" name="object 195"/>
          <p:cNvSpPr txBox="1"/>
          <p:nvPr/>
        </p:nvSpPr>
        <p:spPr>
          <a:xfrm>
            <a:off x="6619268" y="4967747"/>
            <a:ext cx="198687" cy="135293"/>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rPr>
              <a:t>5</a:t>
            </a:r>
            <a:r>
              <a:rPr kumimoji="0" sz="800" b="1" i="0" u="none" strike="noStrike" kern="1200" cap="none" spc="145" normalizeH="0" baseline="0" noProof="0" dirty="0">
                <a:ln>
                  <a:noFill/>
                </a:ln>
                <a:solidFill>
                  <a:srgbClr val="000000"/>
                </a:solidFill>
                <a:effectLst/>
                <a:uLnTx/>
                <a:uFillTx/>
                <a:latin typeface="Century Gothic" panose="020B0502020202020204" pitchFamily="34" charset="0"/>
                <a:ea typeface="+mn-ea"/>
                <a:cs typeface="Arial"/>
              </a:rPr>
              <a:t> </a:t>
            </a:r>
            <a:r>
              <a:rPr kumimoji="0" sz="800" b="1" i="0" u="none" strike="noStrike" kern="1200" cap="none" spc="-50" normalizeH="0" baseline="0" noProof="0" dirty="0">
                <a:ln>
                  <a:noFill/>
                </a:ln>
                <a:solidFill>
                  <a:srgbClr val="000000"/>
                </a:solidFill>
                <a:effectLst/>
                <a:uLnTx/>
                <a:uFillTx/>
                <a:latin typeface="Century Gothic" panose="020B0502020202020204" pitchFamily="34" charset="0"/>
                <a:ea typeface="+mn-ea"/>
                <a:cs typeface="Arial"/>
              </a:rPr>
              <a:t>0</a:t>
            </a:r>
            <a:endParaRPr kumimoji="0" sz="8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a:endParaRPr>
          </a:p>
        </p:txBody>
      </p:sp>
      <p:sp>
        <p:nvSpPr>
          <p:cNvPr id="196" name="object 196"/>
          <p:cNvSpPr txBox="1"/>
          <p:nvPr/>
        </p:nvSpPr>
        <p:spPr>
          <a:xfrm>
            <a:off x="6619268" y="4552907"/>
            <a:ext cx="198687" cy="135293"/>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rPr>
              <a:t>7</a:t>
            </a:r>
            <a:r>
              <a:rPr kumimoji="0" sz="800" b="1" i="0" u="none" strike="noStrike" kern="1200" cap="none" spc="145" normalizeH="0" baseline="0" noProof="0" dirty="0">
                <a:ln>
                  <a:noFill/>
                </a:ln>
                <a:solidFill>
                  <a:srgbClr val="000000"/>
                </a:solidFill>
                <a:effectLst/>
                <a:uLnTx/>
                <a:uFillTx/>
                <a:latin typeface="Century Gothic" panose="020B0502020202020204" pitchFamily="34" charset="0"/>
                <a:ea typeface="+mn-ea"/>
                <a:cs typeface="Arial"/>
              </a:rPr>
              <a:t> </a:t>
            </a:r>
            <a:r>
              <a:rPr kumimoji="0" sz="800" b="1" i="0" u="none" strike="noStrike" kern="1200" cap="none" spc="-50" normalizeH="0" baseline="0" noProof="0" dirty="0">
                <a:ln>
                  <a:noFill/>
                </a:ln>
                <a:solidFill>
                  <a:srgbClr val="000000"/>
                </a:solidFill>
                <a:effectLst/>
                <a:uLnTx/>
                <a:uFillTx/>
                <a:latin typeface="Century Gothic" panose="020B0502020202020204" pitchFamily="34" charset="0"/>
                <a:ea typeface="+mn-ea"/>
                <a:cs typeface="Arial"/>
              </a:rPr>
              <a:t>5</a:t>
            </a:r>
            <a:endParaRPr kumimoji="0" sz="8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a:endParaRPr>
          </a:p>
        </p:txBody>
      </p:sp>
      <p:sp>
        <p:nvSpPr>
          <p:cNvPr id="197" name="object 197"/>
          <p:cNvSpPr txBox="1"/>
          <p:nvPr/>
        </p:nvSpPr>
        <p:spPr>
          <a:xfrm>
            <a:off x="6511536" y="4139587"/>
            <a:ext cx="305604" cy="135293"/>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rPr>
              <a:t>1</a:t>
            </a:r>
            <a:r>
              <a:rPr kumimoji="0" sz="800" b="1" i="0" u="none" strike="noStrike" kern="1200" cap="none" spc="145" normalizeH="0" baseline="0" noProof="0" dirty="0">
                <a:ln>
                  <a:noFill/>
                </a:ln>
                <a:solidFill>
                  <a:srgbClr val="000000"/>
                </a:solidFill>
                <a:effectLst/>
                <a:uLnTx/>
                <a:uFillTx/>
                <a:latin typeface="Century Gothic" panose="020B0502020202020204" pitchFamily="34" charset="0"/>
                <a:ea typeface="+mn-ea"/>
                <a:cs typeface="Arial"/>
              </a:rPr>
              <a:t> </a:t>
            </a:r>
            <a:r>
              <a:rPr kumimoji="0" sz="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a:rPr>
              <a:t>0</a:t>
            </a:r>
            <a:r>
              <a:rPr kumimoji="0" sz="800" b="1" i="0" u="none" strike="noStrike" kern="1200" cap="none" spc="140" normalizeH="0" baseline="0" noProof="0" dirty="0">
                <a:ln>
                  <a:noFill/>
                </a:ln>
                <a:solidFill>
                  <a:srgbClr val="000000"/>
                </a:solidFill>
                <a:effectLst/>
                <a:uLnTx/>
                <a:uFillTx/>
                <a:latin typeface="Century Gothic" panose="020B0502020202020204" pitchFamily="34" charset="0"/>
                <a:ea typeface="+mn-ea"/>
                <a:cs typeface="Arial"/>
              </a:rPr>
              <a:t> </a:t>
            </a:r>
            <a:r>
              <a:rPr kumimoji="0" sz="800" b="1" i="0" u="none" strike="noStrike" kern="1200" cap="none" spc="-50" normalizeH="0" baseline="0" noProof="0" dirty="0">
                <a:ln>
                  <a:noFill/>
                </a:ln>
                <a:solidFill>
                  <a:srgbClr val="000000"/>
                </a:solidFill>
                <a:effectLst/>
                <a:uLnTx/>
                <a:uFillTx/>
                <a:latin typeface="Century Gothic" panose="020B0502020202020204" pitchFamily="34" charset="0"/>
                <a:ea typeface="+mn-ea"/>
                <a:cs typeface="Arial"/>
              </a:rPr>
              <a:t>0</a:t>
            </a:r>
            <a:endParaRPr kumimoji="0" sz="8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a:endParaRPr>
          </a:p>
        </p:txBody>
      </p:sp>
      <p:sp>
        <p:nvSpPr>
          <p:cNvPr id="198" name="object 198"/>
          <p:cNvSpPr txBox="1"/>
          <p:nvPr/>
        </p:nvSpPr>
        <p:spPr>
          <a:xfrm>
            <a:off x="8139607" y="6055584"/>
            <a:ext cx="423541" cy="19684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200" b="1" i="0" u="none" strike="noStrike" kern="1200" cap="none" spc="-25" normalizeH="0" baseline="0" noProof="0" dirty="0">
                <a:ln>
                  <a:noFill/>
                </a:ln>
                <a:solidFill>
                  <a:srgbClr val="000000"/>
                </a:solidFill>
                <a:effectLst/>
                <a:uLnTx/>
                <a:uFillTx/>
                <a:latin typeface="Proxima Nova Alt Rg" panose="02000506030000020004"/>
                <a:cs typeface="Arial"/>
              </a:rPr>
              <a:t>Day</a:t>
            </a:r>
            <a:endParaRPr kumimoji="0" sz="1200" b="0" i="0" u="none" strike="noStrike" kern="1200" cap="none" spc="0" normalizeH="0" baseline="0" noProof="0" dirty="0">
              <a:ln>
                <a:noFill/>
              </a:ln>
              <a:solidFill>
                <a:srgbClr val="000000"/>
              </a:solidFill>
              <a:effectLst/>
              <a:uLnTx/>
              <a:uFillTx/>
              <a:latin typeface="Proxima Nova Alt Rg" panose="02000506030000020004"/>
              <a:cs typeface="Arial"/>
            </a:endParaRPr>
          </a:p>
        </p:txBody>
      </p:sp>
      <p:sp>
        <p:nvSpPr>
          <p:cNvPr id="199" name="object 199"/>
          <p:cNvSpPr txBox="1"/>
          <p:nvPr/>
        </p:nvSpPr>
        <p:spPr>
          <a:xfrm>
            <a:off x="6388256" y="3927362"/>
            <a:ext cx="179536" cy="1800808"/>
          </a:xfrm>
          <a:prstGeom prst="rect">
            <a:avLst/>
          </a:prstGeom>
        </p:spPr>
        <p:txBody>
          <a:bodyPr vert="vert270" wrap="square" lIns="0" tIns="0" rIns="0" bIns="0" rtlCol="0">
            <a:spAutoFit/>
          </a:bodyPr>
          <a:lstStyle/>
          <a:p>
            <a:pPr marL="12700" marR="0" lvl="0" indent="0" algn="l" defTabSz="914400" rtl="0" eaLnBrk="1" fontAlgn="auto" latinLnBrk="0" hangingPunct="1">
              <a:lnSpc>
                <a:spcPts val="1425"/>
              </a:lnSpc>
              <a:spcBef>
                <a:spcPts val="0"/>
              </a:spcBef>
              <a:spcAft>
                <a:spcPts val="0"/>
              </a:spcAft>
              <a:buClrTx/>
              <a:buSzTx/>
              <a:buFontTx/>
              <a:buNone/>
              <a:tabLst/>
              <a:defRPr/>
            </a:pPr>
            <a:r>
              <a:rPr kumimoji="0" sz="1200" b="1" i="0" u="none" strike="noStrike" kern="1200" cap="none" spc="-10" normalizeH="0" baseline="0" noProof="0" dirty="0">
                <a:ln>
                  <a:noFill/>
                </a:ln>
                <a:solidFill>
                  <a:srgbClr val="000000"/>
                </a:solidFill>
                <a:effectLst/>
                <a:uLnTx/>
                <a:uFillTx/>
                <a:latin typeface="Proxima Nova Alt Rg" panose="02000506030000020004"/>
                <a:cs typeface="Arial"/>
              </a:rPr>
              <a:t>Probability </a:t>
            </a:r>
            <a:r>
              <a:rPr kumimoji="0" sz="1200" b="1" i="0" u="none" strike="noStrike" kern="1200" cap="none" spc="0" normalizeH="0" baseline="0" noProof="0" dirty="0">
                <a:ln>
                  <a:noFill/>
                </a:ln>
                <a:solidFill>
                  <a:srgbClr val="000000"/>
                </a:solidFill>
                <a:effectLst/>
                <a:uLnTx/>
                <a:uFillTx/>
                <a:latin typeface="Proxima Nova Alt Rg" panose="02000506030000020004"/>
                <a:cs typeface="Arial"/>
              </a:rPr>
              <a:t>of</a:t>
            </a:r>
            <a:r>
              <a:rPr kumimoji="0" sz="1200" b="1" i="0" u="none" strike="noStrike" kern="1200" cap="none" spc="-5" normalizeH="0" baseline="0" noProof="0" dirty="0">
                <a:ln>
                  <a:noFill/>
                </a:ln>
                <a:solidFill>
                  <a:srgbClr val="000000"/>
                </a:solidFill>
                <a:effectLst/>
                <a:uLnTx/>
                <a:uFillTx/>
                <a:latin typeface="Proxima Nova Alt Rg" panose="02000506030000020004"/>
                <a:cs typeface="Arial"/>
              </a:rPr>
              <a:t> </a:t>
            </a:r>
            <a:r>
              <a:rPr kumimoji="0" sz="1200" b="1" i="0" u="none" strike="noStrike" kern="1200" cap="none" spc="-10" normalizeH="0" baseline="0" noProof="0" dirty="0">
                <a:ln>
                  <a:noFill/>
                </a:ln>
                <a:solidFill>
                  <a:srgbClr val="000000"/>
                </a:solidFill>
                <a:effectLst/>
                <a:uLnTx/>
                <a:uFillTx/>
                <a:latin typeface="Proxima Nova Alt Rg" panose="02000506030000020004"/>
                <a:cs typeface="Arial"/>
              </a:rPr>
              <a:t>Survival</a:t>
            </a:r>
            <a:endParaRPr kumimoji="0" sz="1200" b="0" i="0" u="none" strike="noStrike" kern="1200" cap="none" spc="0" normalizeH="0" baseline="0" noProof="0">
              <a:ln>
                <a:noFill/>
              </a:ln>
              <a:solidFill>
                <a:srgbClr val="000000"/>
              </a:solidFill>
              <a:effectLst/>
              <a:uLnTx/>
              <a:uFillTx/>
              <a:latin typeface="Proxima Nova Alt Rg" panose="02000506030000020004"/>
              <a:cs typeface="Arial"/>
            </a:endParaRPr>
          </a:p>
        </p:txBody>
      </p:sp>
      <p:grpSp>
        <p:nvGrpSpPr>
          <p:cNvPr id="7" name="Group 6">
            <a:extLst>
              <a:ext uri="{FF2B5EF4-FFF2-40B4-BE49-F238E27FC236}">
                <a16:creationId xmlns:a16="http://schemas.microsoft.com/office/drawing/2014/main" id="{49A4819B-A1A1-16A6-1BF5-695C4D11279D}"/>
              </a:ext>
            </a:extLst>
          </p:cNvPr>
          <p:cNvGrpSpPr/>
          <p:nvPr/>
        </p:nvGrpSpPr>
        <p:grpSpPr>
          <a:xfrm>
            <a:off x="9530017" y="4003876"/>
            <a:ext cx="2455688" cy="627334"/>
            <a:chOff x="9530017" y="4003876"/>
            <a:chExt cx="2455688" cy="634909"/>
          </a:xfrm>
        </p:grpSpPr>
        <p:sp>
          <p:nvSpPr>
            <p:cNvPr id="200" name="object 200"/>
            <p:cNvSpPr/>
            <p:nvPr/>
          </p:nvSpPr>
          <p:spPr>
            <a:xfrm>
              <a:off x="10677723" y="4062567"/>
              <a:ext cx="138212" cy="503369"/>
            </a:xfrm>
            <a:custGeom>
              <a:avLst/>
              <a:gdLst/>
              <a:ahLst/>
              <a:cxnLst/>
              <a:rect l="l" t="t" r="r" b="b"/>
              <a:pathLst>
                <a:path w="90170" h="556260">
                  <a:moveTo>
                    <a:pt x="0" y="0"/>
                  </a:moveTo>
                  <a:lnTo>
                    <a:pt x="89770" y="0"/>
                  </a:lnTo>
                  <a:lnTo>
                    <a:pt x="89770" y="556158"/>
                  </a:lnTo>
                  <a:lnTo>
                    <a:pt x="0" y="556158"/>
                  </a:lnTo>
                </a:path>
              </a:pathLst>
            </a:custGeom>
            <a:ln w="18257">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Proxima Nova Alt Rg" panose="02000506030000020004"/>
              </a:endParaRPr>
            </a:p>
          </p:txBody>
        </p:sp>
        <p:sp>
          <p:nvSpPr>
            <p:cNvPr id="201" name="object 201"/>
            <p:cNvSpPr/>
            <p:nvPr/>
          </p:nvSpPr>
          <p:spPr>
            <a:xfrm>
              <a:off x="11358960" y="4003876"/>
              <a:ext cx="181610" cy="615950"/>
            </a:xfrm>
            <a:custGeom>
              <a:avLst/>
              <a:gdLst/>
              <a:ahLst/>
              <a:cxnLst/>
              <a:rect l="l" t="t" r="r" b="b"/>
              <a:pathLst>
                <a:path w="181609" h="615950">
                  <a:moveTo>
                    <a:pt x="123244" y="428515"/>
                  </a:moveTo>
                  <a:lnTo>
                    <a:pt x="181062" y="428515"/>
                  </a:lnTo>
                  <a:lnTo>
                    <a:pt x="181062" y="615421"/>
                  </a:lnTo>
                  <a:lnTo>
                    <a:pt x="123244" y="615421"/>
                  </a:lnTo>
                </a:path>
                <a:path w="181609" h="615950">
                  <a:moveTo>
                    <a:pt x="0" y="0"/>
                  </a:moveTo>
                  <a:lnTo>
                    <a:pt x="164325" y="0"/>
                  </a:lnTo>
                  <a:lnTo>
                    <a:pt x="164325" y="401163"/>
                  </a:lnTo>
                  <a:lnTo>
                    <a:pt x="0" y="401163"/>
                  </a:lnTo>
                </a:path>
              </a:pathLst>
            </a:custGeom>
            <a:ln w="1824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Proxima Nova Alt Rg" panose="02000506030000020004"/>
              </a:endParaRPr>
            </a:p>
          </p:txBody>
        </p:sp>
        <p:sp>
          <p:nvSpPr>
            <p:cNvPr id="202" name="object 202"/>
            <p:cNvSpPr txBox="1"/>
            <p:nvPr/>
          </p:nvSpPr>
          <p:spPr>
            <a:xfrm>
              <a:off x="11580575" y="4433368"/>
              <a:ext cx="405130" cy="165430"/>
            </a:xfrm>
            <a:prstGeom prst="rect">
              <a:avLst/>
            </a:prstGeom>
          </p:spPr>
          <p:txBody>
            <a:bodyPr vert="horz" wrap="square" lIns="0" tIns="11430" rIns="0" bIns="0" rtlCol="0">
              <a:spAutoFit/>
            </a:bodyPr>
            <a:lstStyle/>
            <a:p>
              <a:pPr marL="12700" marR="0" lvl="0" indent="0" algn="l" defTabSz="914400" rtl="0" eaLnBrk="1" fontAlgn="auto" latinLnBrk="0" hangingPunct="1">
                <a:lnSpc>
                  <a:spcPct val="100000"/>
                </a:lnSpc>
                <a:spcBef>
                  <a:spcPts val="90"/>
                </a:spcBef>
                <a:spcAft>
                  <a:spcPts val="0"/>
                </a:spcAft>
                <a:buClrTx/>
                <a:buSzTx/>
                <a:buFontTx/>
                <a:buNone/>
                <a:tabLst/>
                <a:defRPr/>
              </a:pPr>
              <a:r>
                <a:rPr kumimoji="0" sz="1000" b="0" i="0" u="none" strike="noStrike" kern="1200" cap="none" spc="-10" normalizeH="0" baseline="0" noProof="0" dirty="0">
                  <a:ln>
                    <a:noFill/>
                  </a:ln>
                  <a:solidFill>
                    <a:srgbClr val="000000"/>
                  </a:solidFill>
                  <a:effectLst/>
                  <a:uLnTx/>
                  <a:uFillTx/>
                  <a:latin typeface="Proxima Nova Alt Rg" panose="02000506030000020004"/>
                  <a:cs typeface="Arial"/>
                </a:rPr>
                <a:t>0.0544</a:t>
              </a:r>
              <a:endParaRPr kumimoji="0" sz="1000" b="0" i="0" u="none" strike="noStrike" kern="1200" cap="none" spc="0" normalizeH="0" baseline="0" noProof="0" dirty="0">
                <a:ln>
                  <a:noFill/>
                </a:ln>
                <a:solidFill>
                  <a:srgbClr val="000000"/>
                </a:solidFill>
                <a:effectLst/>
                <a:uLnTx/>
                <a:uFillTx/>
                <a:latin typeface="Proxima Nova Alt Rg" panose="02000506030000020004"/>
                <a:cs typeface="Arial"/>
              </a:endParaRPr>
            </a:p>
          </p:txBody>
        </p:sp>
        <p:sp>
          <p:nvSpPr>
            <p:cNvPr id="203" name="object 203"/>
            <p:cNvSpPr txBox="1"/>
            <p:nvPr/>
          </p:nvSpPr>
          <p:spPr>
            <a:xfrm>
              <a:off x="11563838" y="4112741"/>
              <a:ext cx="398780" cy="165430"/>
            </a:xfrm>
            <a:prstGeom prst="rect">
              <a:avLst/>
            </a:prstGeom>
          </p:spPr>
          <p:txBody>
            <a:bodyPr vert="horz" wrap="square" lIns="0" tIns="11430" rIns="0" bIns="0" rtlCol="0">
              <a:spAutoFit/>
            </a:bodyPr>
            <a:lstStyle/>
            <a:p>
              <a:pPr marL="12700" marR="0" lvl="0" indent="0" algn="l" defTabSz="914400" rtl="0" eaLnBrk="1" fontAlgn="auto" latinLnBrk="0" hangingPunct="1">
                <a:lnSpc>
                  <a:spcPct val="100000"/>
                </a:lnSpc>
                <a:spcBef>
                  <a:spcPts val="90"/>
                </a:spcBef>
                <a:spcAft>
                  <a:spcPts val="0"/>
                </a:spcAft>
                <a:buClrTx/>
                <a:buSzTx/>
                <a:buFontTx/>
                <a:buNone/>
                <a:tabLst/>
                <a:defRPr/>
              </a:pPr>
              <a:r>
                <a:rPr kumimoji="0" sz="1000" b="0" i="0" u="none" strike="noStrike" kern="1200" cap="none" spc="-20" normalizeH="0" baseline="0" noProof="0" dirty="0">
                  <a:ln>
                    <a:noFill/>
                  </a:ln>
                  <a:solidFill>
                    <a:srgbClr val="000000"/>
                  </a:solidFill>
                  <a:effectLst/>
                  <a:uLnTx/>
                  <a:uFillTx/>
                  <a:latin typeface="Proxima Nova Alt Rg" panose="02000506030000020004"/>
                  <a:cs typeface="Arial"/>
                </a:rPr>
                <a:t>0.3311</a:t>
              </a:r>
              <a:endParaRPr kumimoji="0" sz="1000" b="0" i="0" u="none" strike="noStrike" kern="1200" cap="none" spc="0" normalizeH="0" baseline="0" noProof="0">
                <a:ln>
                  <a:noFill/>
                </a:ln>
                <a:solidFill>
                  <a:srgbClr val="000000"/>
                </a:solidFill>
                <a:effectLst/>
                <a:uLnTx/>
                <a:uFillTx/>
                <a:latin typeface="Proxima Nova Alt Rg" panose="02000506030000020004"/>
                <a:cs typeface="Arial"/>
              </a:endParaRPr>
            </a:p>
          </p:txBody>
        </p:sp>
        <p:sp>
          <p:nvSpPr>
            <p:cNvPr id="204" name="object 204"/>
            <p:cNvSpPr txBox="1"/>
            <p:nvPr/>
          </p:nvSpPr>
          <p:spPr>
            <a:xfrm>
              <a:off x="9564546" y="4021567"/>
              <a:ext cx="354330" cy="165430"/>
            </a:xfrm>
            <a:prstGeom prst="rect">
              <a:avLst/>
            </a:prstGeom>
          </p:spPr>
          <p:txBody>
            <a:bodyPr vert="horz" wrap="square" lIns="0" tIns="11430" rIns="0" bIns="0" rtlCol="0">
              <a:spAutoFit/>
            </a:bodyPr>
            <a:lstStyle/>
            <a:p>
              <a:pPr marL="12700" marR="0" lvl="0" indent="0" algn="l" defTabSz="914400" rtl="0" eaLnBrk="1" fontAlgn="auto" latinLnBrk="0" hangingPunct="1">
                <a:lnSpc>
                  <a:spcPct val="100000"/>
                </a:lnSpc>
                <a:spcBef>
                  <a:spcPts val="90"/>
                </a:spcBef>
                <a:spcAft>
                  <a:spcPts val="0"/>
                </a:spcAft>
                <a:buClrTx/>
                <a:buSzTx/>
                <a:buFontTx/>
                <a:buNone/>
                <a:tabLst/>
                <a:defRPr/>
              </a:pPr>
              <a:r>
                <a:rPr kumimoji="0" sz="1000" b="0" i="0" u="none" strike="noStrike" kern="1200" cap="none" spc="-30" normalizeH="0" baseline="0" noProof="0" dirty="0">
                  <a:ln>
                    <a:noFill/>
                  </a:ln>
                  <a:solidFill>
                    <a:srgbClr val="000000"/>
                  </a:solidFill>
                  <a:effectLst/>
                  <a:uLnTx/>
                  <a:uFillTx/>
                  <a:latin typeface="Proxima Nova Alt Rg" panose="02000506030000020004"/>
                  <a:cs typeface="Arial"/>
                </a:rPr>
                <a:t>Saline</a:t>
              </a:r>
              <a:endParaRPr kumimoji="0" sz="1000" b="0" i="0" u="none" strike="noStrike" kern="1200" cap="none" spc="0" normalizeH="0" baseline="0" noProof="0" dirty="0">
                <a:ln>
                  <a:noFill/>
                </a:ln>
                <a:solidFill>
                  <a:srgbClr val="000000"/>
                </a:solidFill>
                <a:effectLst/>
                <a:uLnTx/>
                <a:uFillTx/>
                <a:latin typeface="Proxima Nova Alt Rg" panose="02000506030000020004"/>
                <a:cs typeface="Arial"/>
              </a:endParaRPr>
            </a:p>
          </p:txBody>
        </p:sp>
        <p:sp>
          <p:nvSpPr>
            <p:cNvPr id="205" name="object 205"/>
            <p:cNvSpPr txBox="1"/>
            <p:nvPr/>
          </p:nvSpPr>
          <p:spPr>
            <a:xfrm>
              <a:off x="9530017" y="4246463"/>
              <a:ext cx="1948180" cy="167428"/>
            </a:xfrm>
            <a:prstGeom prst="rect">
              <a:avLst/>
            </a:prstGeom>
          </p:spPr>
          <p:txBody>
            <a:bodyPr vert="horz" wrap="square" lIns="0" tIns="11430" rIns="0" bIns="0" rtlCol="0">
              <a:spAutoFit/>
            </a:bodyPr>
            <a:lstStyle/>
            <a:p>
              <a:pPr marL="38100" marR="0" lvl="0" indent="0" algn="l" defTabSz="914400" rtl="0" eaLnBrk="1" fontAlgn="auto" latinLnBrk="0" hangingPunct="1">
                <a:lnSpc>
                  <a:spcPct val="100000"/>
                </a:lnSpc>
                <a:spcBef>
                  <a:spcPts val="90"/>
                </a:spcBef>
                <a:spcAft>
                  <a:spcPts val="0"/>
                </a:spcAft>
                <a:buClrTx/>
                <a:buSzTx/>
                <a:buFontTx/>
                <a:buNone/>
                <a:tabLst/>
                <a:defRPr/>
              </a:pPr>
              <a:r>
                <a:rPr kumimoji="0" sz="1000" b="0" i="0" u="none" strike="noStrike" kern="1200" cap="none" spc="0" normalizeH="0" baseline="0" noProof="0" dirty="0">
                  <a:ln>
                    <a:noFill/>
                  </a:ln>
                  <a:solidFill>
                    <a:srgbClr val="000000"/>
                  </a:solidFill>
                  <a:effectLst/>
                  <a:uLnTx/>
                  <a:uFillTx/>
                  <a:latin typeface="Proxima Nova Alt Rg" panose="02000506030000020004"/>
                  <a:cs typeface="Arial"/>
                </a:rPr>
                <a:t>Alum</a:t>
              </a:r>
              <a:r>
                <a:rPr kumimoji="0" sz="1000" b="0" i="0" u="none" strike="noStrike" kern="1200" cap="none" spc="-30" normalizeH="0" baseline="0" noProof="0" dirty="0">
                  <a:ln>
                    <a:noFill/>
                  </a:ln>
                  <a:solidFill>
                    <a:srgbClr val="000000"/>
                  </a:solidFill>
                  <a:effectLst/>
                  <a:uLnTx/>
                  <a:uFillTx/>
                  <a:latin typeface="Proxima Nova Alt Rg" panose="02000506030000020004"/>
                  <a:cs typeface="Arial"/>
                </a:rPr>
                <a:t> </a:t>
              </a:r>
              <a:r>
                <a:rPr kumimoji="0" sz="1000" b="0" i="0" u="none" strike="noStrike" kern="1200" cap="none" spc="-20" normalizeH="0" baseline="0" noProof="0" dirty="0">
                  <a:ln>
                    <a:noFill/>
                  </a:ln>
                  <a:solidFill>
                    <a:srgbClr val="000000"/>
                  </a:solidFill>
                  <a:effectLst/>
                  <a:uLnTx/>
                  <a:uFillTx/>
                  <a:latin typeface="Proxima Nova Alt Rg" panose="02000506030000020004"/>
                  <a:cs typeface="Arial"/>
                </a:rPr>
                <a:t>(5%)-E6</a:t>
              </a:r>
              <a:r>
                <a:rPr kumimoji="0" sz="1000" b="0" i="0" u="none" strike="noStrike" kern="1200" cap="none" spc="0" normalizeH="0" baseline="0" noProof="0" dirty="0">
                  <a:ln>
                    <a:noFill/>
                  </a:ln>
                  <a:solidFill>
                    <a:srgbClr val="000000"/>
                  </a:solidFill>
                  <a:effectLst/>
                  <a:uLnTx/>
                  <a:uFillTx/>
                  <a:latin typeface="Proxima Nova Alt Rg" panose="02000506030000020004"/>
                  <a:cs typeface="Arial"/>
                </a:rPr>
                <a:t>(35</a:t>
              </a:r>
              <a:r>
                <a:rPr kumimoji="0" lang="el-GR" sz="1000" b="0" i="0" u="none" strike="noStrike" kern="1200" cap="none" spc="20" normalizeH="0" baseline="0" noProof="0" dirty="0">
                  <a:ln>
                    <a:noFill/>
                  </a:ln>
                  <a:solidFill>
                    <a:srgbClr val="000000"/>
                  </a:solidFill>
                  <a:effectLst/>
                  <a:uLnTx/>
                  <a:uFillTx/>
                  <a:latin typeface="Proxima Nova Alt Rg" panose="02000506030000020004"/>
                  <a:cs typeface="Arial"/>
                </a:rPr>
                <a:t>μ</a:t>
              </a:r>
              <a:r>
                <a:rPr kumimoji="0" sz="1000" b="0" i="0" u="none" strike="noStrike" kern="1200" cap="none" spc="0" normalizeH="0" baseline="0" noProof="0" dirty="0">
                  <a:ln>
                    <a:noFill/>
                  </a:ln>
                  <a:solidFill>
                    <a:srgbClr val="000000"/>
                  </a:solidFill>
                  <a:effectLst/>
                  <a:uLnTx/>
                  <a:uFillTx/>
                  <a:latin typeface="Proxima Nova Alt Rg" panose="02000506030000020004"/>
                  <a:cs typeface="Arial"/>
                </a:rPr>
                <a:t>g)</a:t>
              </a:r>
              <a:r>
                <a:rPr kumimoji="0" sz="1000" b="0" i="0" u="none" strike="noStrike" kern="1200" cap="none" spc="330" normalizeH="0" baseline="0" noProof="0" dirty="0">
                  <a:ln>
                    <a:noFill/>
                  </a:ln>
                  <a:solidFill>
                    <a:srgbClr val="000000"/>
                  </a:solidFill>
                  <a:effectLst/>
                  <a:uLnTx/>
                  <a:uFillTx/>
                  <a:latin typeface="Proxima Nova Alt Rg" panose="02000506030000020004"/>
                  <a:cs typeface="Arial"/>
                </a:rPr>
                <a:t> </a:t>
              </a:r>
              <a:r>
                <a:rPr kumimoji="0" sz="1500" b="0" i="0" u="none" strike="noStrike" kern="1200" cap="none" spc="-15" normalizeH="0" baseline="25000" noProof="0" dirty="0">
                  <a:ln>
                    <a:noFill/>
                  </a:ln>
                  <a:solidFill>
                    <a:srgbClr val="000000"/>
                  </a:solidFill>
                  <a:effectLst/>
                  <a:uLnTx/>
                  <a:uFillTx/>
                  <a:latin typeface="Proxima Nova Alt Rg" panose="02000506030000020004"/>
                  <a:cs typeface="Arial"/>
                </a:rPr>
                <a:t>0.0041</a:t>
              </a:r>
              <a:endParaRPr kumimoji="0" sz="1500" b="0" i="0" u="none" strike="noStrike" kern="1200" cap="none" spc="0" normalizeH="0" baseline="25000" noProof="0" dirty="0">
                <a:ln>
                  <a:noFill/>
                </a:ln>
                <a:solidFill>
                  <a:srgbClr val="000000"/>
                </a:solidFill>
                <a:effectLst/>
                <a:uLnTx/>
                <a:uFillTx/>
                <a:latin typeface="Proxima Nova Alt Rg" panose="02000506030000020004"/>
                <a:cs typeface="Arial"/>
              </a:endParaRPr>
            </a:p>
          </p:txBody>
        </p:sp>
        <p:sp>
          <p:nvSpPr>
            <p:cNvPr id="206" name="object 206"/>
            <p:cNvSpPr txBox="1"/>
            <p:nvPr/>
          </p:nvSpPr>
          <p:spPr>
            <a:xfrm>
              <a:off x="9564546" y="4471357"/>
              <a:ext cx="709930" cy="167428"/>
            </a:xfrm>
            <a:prstGeom prst="rect">
              <a:avLst/>
            </a:prstGeom>
          </p:spPr>
          <p:txBody>
            <a:bodyPr vert="horz" wrap="square" lIns="0" tIns="11430" rIns="0" bIns="0" rtlCol="0">
              <a:spAutoFit/>
            </a:bodyPr>
            <a:lstStyle/>
            <a:p>
              <a:pPr marL="12700" marR="0" lvl="0" indent="0" algn="l" defTabSz="914400" rtl="0" eaLnBrk="1" fontAlgn="auto" latinLnBrk="0" hangingPunct="1">
                <a:lnSpc>
                  <a:spcPct val="100000"/>
                </a:lnSpc>
                <a:spcBef>
                  <a:spcPts val="90"/>
                </a:spcBef>
                <a:spcAft>
                  <a:spcPts val="0"/>
                </a:spcAft>
                <a:buClrTx/>
                <a:buSzTx/>
                <a:buFontTx/>
                <a:buNone/>
                <a:tabLst/>
                <a:defRPr/>
              </a:pPr>
              <a:r>
                <a:rPr kumimoji="0" sz="1000" b="0" i="0" u="none" strike="noStrike" kern="1200" cap="none" spc="-10" normalizeH="0" baseline="0" noProof="0" dirty="0">
                  <a:ln>
                    <a:noFill/>
                  </a:ln>
                  <a:solidFill>
                    <a:srgbClr val="000000"/>
                  </a:solidFill>
                  <a:effectLst/>
                  <a:uLnTx/>
                  <a:uFillTx/>
                  <a:latin typeface="Proxima Nova Alt Rg" panose="02000506030000020004"/>
                  <a:cs typeface="Arial"/>
                </a:rPr>
                <a:t>SAV</a:t>
              </a:r>
              <a:r>
                <a:rPr kumimoji="0" sz="1000" b="0" i="0" u="none" strike="noStrike" kern="1200" cap="none" spc="-60" normalizeH="0" baseline="0" noProof="0" dirty="0">
                  <a:ln>
                    <a:noFill/>
                  </a:ln>
                  <a:solidFill>
                    <a:srgbClr val="000000"/>
                  </a:solidFill>
                  <a:effectLst/>
                  <a:uLnTx/>
                  <a:uFillTx/>
                  <a:latin typeface="Proxima Nova Alt Rg" panose="02000506030000020004"/>
                  <a:cs typeface="Arial"/>
                </a:rPr>
                <a:t> </a:t>
              </a:r>
              <a:r>
                <a:rPr kumimoji="0" sz="1000" b="0" i="0" u="none" strike="noStrike" kern="1200" cap="none" spc="0" normalizeH="0" baseline="0" noProof="0" dirty="0">
                  <a:ln>
                    <a:noFill/>
                  </a:ln>
                  <a:solidFill>
                    <a:srgbClr val="000000"/>
                  </a:solidFill>
                  <a:effectLst/>
                  <a:uLnTx/>
                  <a:uFillTx/>
                  <a:latin typeface="Proxima Nova Alt Rg" panose="02000506030000020004"/>
                  <a:cs typeface="Arial"/>
                </a:rPr>
                <a:t>(80 </a:t>
              </a:r>
              <a:r>
                <a:rPr kumimoji="0" lang="el-GR" sz="1000" b="0" i="0" u="none" strike="noStrike" kern="1200" cap="none" spc="0" normalizeH="0" baseline="0" noProof="0" dirty="0">
                  <a:ln>
                    <a:noFill/>
                  </a:ln>
                  <a:solidFill>
                    <a:srgbClr val="000000"/>
                  </a:solidFill>
                  <a:effectLst/>
                  <a:uLnTx/>
                  <a:uFillTx/>
                  <a:latin typeface="Proxima Nova Alt Rg" panose="02000506030000020004"/>
                  <a:cs typeface="Arial"/>
                </a:rPr>
                <a:t>μ</a:t>
              </a:r>
              <a:r>
                <a:rPr kumimoji="0" sz="1000" b="0" i="0" u="none" strike="noStrike" kern="1200" cap="none" spc="-25" normalizeH="0" baseline="0" noProof="0" dirty="0">
                  <a:ln>
                    <a:noFill/>
                  </a:ln>
                  <a:solidFill>
                    <a:srgbClr val="000000"/>
                  </a:solidFill>
                  <a:effectLst/>
                  <a:uLnTx/>
                  <a:uFillTx/>
                  <a:latin typeface="Proxima Nova Alt Rg" panose="02000506030000020004"/>
                  <a:cs typeface="Arial"/>
                </a:rPr>
                <a:t>g)</a:t>
              </a:r>
              <a:endParaRPr kumimoji="0" sz="1000" b="0" i="0" u="none" strike="noStrike" kern="1200" cap="none" spc="0" normalizeH="0" baseline="0" noProof="0" dirty="0">
                <a:ln>
                  <a:noFill/>
                </a:ln>
                <a:solidFill>
                  <a:srgbClr val="000000"/>
                </a:solidFill>
                <a:effectLst/>
                <a:uLnTx/>
                <a:uFillTx/>
                <a:latin typeface="Proxima Nova Alt Rg" panose="02000506030000020004"/>
                <a:cs typeface="Arial"/>
              </a:endParaRPr>
            </a:p>
          </p:txBody>
        </p:sp>
      </p:grpSp>
      <p:sp>
        <p:nvSpPr>
          <p:cNvPr id="2" name="Title 1">
            <a:extLst>
              <a:ext uri="{FF2B5EF4-FFF2-40B4-BE49-F238E27FC236}">
                <a16:creationId xmlns:a16="http://schemas.microsoft.com/office/drawing/2014/main" id="{A505C272-5693-6614-B49B-6CF754D418FF}"/>
              </a:ext>
            </a:extLst>
          </p:cNvPr>
          <p:cNvSpPr txBox="1">
            <a:spLocks/>
          </p:cNvSpPr>
          <p:nvPr/>
        </p:nvSpPr>
        <p:spPr>
          <a:xfrm>
            <a:off x="244444" y="388442"/>
            <a:ext cx="11586164" cy="10583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entury Gothic" panose="020B0502020202020204" pitchFamily="34" charset="0"/>
                <a:ea typeface="+mj-ea"/>
                <a:cs typeface="+mj-cs"/>
              </a:rPr>
              <a:t>Voltron’s Immune Activation Platform Delivers Superior Efficacy </a:t>
            </a:r>
            <a:r>
              <a:rPr lang="en-US" sz="2400" dirty="0">
                <a:solidFill>
                  <a:srgbClr val="000000"/>
                </a:solidFill>
              </a:rPr>
              <a:t>V</a:t>
            </a:r>
            <a:r>
              <a:rPr kumimoji="0" lang="en-US" sz="2400" b="1" i="0" u="none" strike="noStrike" kern="1200" cap="none" spc="0" normalizeH="0" baseline="0" noProof="0" dirty="0" err="1">
                <a:ln>
                  <a:noFill/>
                </a:ln>
                <a:solidFill>
                  <a:srgbClr val="000000"/>
                </a:solidFill>
                <a:effectLst/>
                <a:uLnTx/>
                <a:uFillTx/>
                <a:latin typeface="Century Gothic" panose="020B0502020202020204" pitchFamily="34" charset="0"/>
                <a:ea typeface="+mj-ea"/>
                <a:cs typeface="+mj-cs"/>
              </a:rPr>
              <a:t>ersus</a:t>
            </a:r>
            <a:r>
              <a:rPr kumimoji="0" lang="en-US" sz="2400" b="1" i="0" u="none" strike="noStrike" kern="1200" cap="none" spc="0" normalizeH="0" baseline="0" noProof="0" dirty="0">
                <a:ln>
                  <a:noFill/>
                </a:ln>
                <a:solidFill>
                  <a:srgbClr val="000000"/>
                </a:solidFill>
                <a:effectLst/>
                <a:uLnTx/>
                <a:uFillTx/>
                <a:latin typeface="Century Gothic" panose="020B0502020202020204" pitchFamily="34" charset="0"/>
                <a:ea typeface="+mj-ea"/>
                <a:cs typeface="+mj-cs"/>
              </a:rPr>
              <a:t> Alum, a Gold Standard Adjuvant</a:t>
            </a:r>
            <a:br>
              <a:rPr kumimoji="0" lang="en-US" sz="2800" b="1" i="0" u="none" strike="noStrike" kern="1200" cap="none" spc="-20" normalizeH="0" baseline="0" noProof="0" dirty="0">
                <a:ln>
                  <a:noFill/>
                </a:ln>
                <a:solidFill>
                  <a:srgbClr val="000000"/>
                </a:solidFill>
                <a:effectLst/>
                <a:uLnTx/>
                <a:uFillTx/>
                <a:latin typeface="Century Gothic" panose="020B0502020202020204" pitchFamily="34" charset="0"/>
                <a:ea typeface="+mj-ea"/>
                <a:cs typeface="+mj-cs"/>
              </a:rPr>
            </a:br>
            <a:r>
              <a:rPr kumimoji="0" lang="en-US" sz="1600" b="0" i="1" u="none" strike="noStrike" kern="1200" cap="none" spc="-20" normalizeH="0" baseline="0" noProof="0" dirty="0">
                <a:ln>
                  <a:noFill/>
                </a:ln>
                <a:solidFill>
                  <a:srgbClr val="000000"/>
                </a:solidFill>
                <a:effectLst/>
                <a:uLnTx/>
                <a:uFillTx/>
                <a:latin typeface="Century Gothic" panose="020B0502020202020204" pitchFamily="34" charset="0"/>
                <a:ea typeface="+mj-ea"/>
                <a:cs typeface="+mj-cs"/>
              </a:rPr>
              <a:t>MtbHSP-70 Data Showed Significant Advantages in Tumor Response and Survival in Very Aggressive Tumor Model</a:t>
            </a:r>
            <a:endParaRPr kumimoji="0" lang="en-US" sz="2000" b="0" i="1" u="none" strike="noStrike" kern="1200" cap="none" spc="0" normalizeH="0" baseline="0" noProof="0" dirty="0">
              <a:ln>
                <a:noFill/>
              </a:ln>
              <a:solidFill>
                <a:srgbClr val="000000"/>
              </a:solidFill>
              <a:effectLst/>
              <a:uLnTx/>
              <a:uFillTx/>
              <a:latin typeface="Century Gothic" panose="020B0502020202020204" pitchFamily="34" charset="0"/>
              <a:ea typeface="+mj-ea"/>
              <a:cs typeface="+mj-cs"/>
            </a:endParaRPr>
          </a:p>
        </p:txBody>
      </p:sp>
      <p:sp>
        <p:nvSpPr>
          <p:cNvPr id="3" name="Rectangle 2">
            <a:extLst>
              <a:ext uri="{FF2B5EF4-FFF2-40B4-BE49-F238E27FC236}">
                <a16:creationId xmlns:a16="http://schemas.microsoft.com/office/drawing/2014/main" id="{E9EA173A-7918-41DC-B126-512D635EA9D8}"/>
              </a:ext>
            </a:extLst>
          </p:cNvPr>
          <p:cNvSpPr/>
          <p:nvPr/>
        </p:nvSpPr>
        <p:spPr>
          <a:xfrm>
            <a:off x="8492501" y="1885157"/>
            <a:ext cx="3338107" cy="14334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n-US" spc="-25" dirty="0">
                <a:solidFill>
                  <a:srgbClr val="FFFFFF"/>
                </a:solidFill>
                <a:latin typeface="Proxima Nova Alt Rg"/>
                <a:cs typeface="Calibri"/>
              </a:rPr>
              <a:t>VTX-067</a:t>
            </a:r>
            <a:r>
              <a:rPr lang="en-US" dirty="0">
                <a:solidFill>
                  <a:schemeClr val="bg1"/>
                </a:solidFill>
                <a:latin typeface="Proxima Nova Alt Rg"/>
                <a:cs typeface="Calibri"/>
              </a:rPr>
              <a:t>-</a:t>
            </a:r>
            <a:r>
              <a:rPr kumimoji="0" lang="en-US" sz="1800" b="0" i="0" u="none" strike="noStrike" kern="1200" cap="none" spc="0" normalizeH="0" baseline="0" noProof="0" dirty="0">
                <a:ln>
                  <a:noFill/>
                </a:ln>
                <a:solidFill>
                  <a:srgbClr val="FFFFFF"/>
                </a:solidFill>
                <a:effectLst/>
                <a:uLnTx/>
                <a:uFillTx/>
                <a:latin typeface="Proxima Nova Alt Rg" panose="02000506030000020004"/>
                <a:ea typeface="+mn-ea"/>
                <a:cs typeface="+mn-cs"/>
              </a:rPr>
              <a:t> High % of mice alive at end of trial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Proxima Nova Alt Rg" panose="02000506030000020004"/>
                <a:ea typeface="+mn-ea"/>
                <a:cs typeface="+mn-cs"/>
              </a:rPr>
              <a:t>Alum/Gold Standard – Low % of animals alive at end of trial</a:t>
            </a:r>
          </a:p>
        </p:txBody>
      </p:sp>
      <p:cxnSp>
        <p:nvCxnSpPr>
          <p:cNvPr id="6" name="Straight Arrow Connector 5">
            <a:extLst>
              <a:ext uri="{FF2B5EF4-FFF2-40B4-BE49-F238E27FC236}">
                <a16:creationId xmlns:a16="http://schemas.microsoft.com/office/drawing/2014/main" id="{E301BCDD-0766-EAF1-1886-B1B9A1FBD5DA}"/>
              </a:ext>
            </a:extLst>
          </p:cNvPr>
          <p:cNvCxnSpPr>
            <a:cxnSpLocks/>
            <a:stCxn id="3" idx="1"/>
            <a:endCxn id="8" idx="0"/>
          </p:cNvCxnSpPr>
          <p:nvPr/>
        </p:nvCxnSpPr>
        <p:spPr>
          <a:xfrm>
            <a:off x="8492501" y="2601864"/>
            <a:ext cx="658366" cy="20273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B01DB73-4ABC-8DC3-6E7A-B4084F06CCC2}"/>
              </a:ext>
            </a:extLst>
          </p:cNvPr>
          <p:cNvSpPr/>
          <p:nvPr/>
        </p:nvSpPr>
        <p:spPr>
          <a:xfrm>
            <a:off x="8969002" y="4629236"/>
            <a:ext cx="363730" cy="101627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308D7A-A5AD-0000-E9A8-569EF482DB84}"/>
              </a:ext>
            </a:extLst>
          </p:cNvPr>
          <p:cNvSpPr/>
          <p:nvPr/>
        </p:nvSpPr>
        <p:spPr>
          <a:xfrm>
            <a:off x="136106" y="3185928"/>
            <a:ext cx="1938411" cy="7414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Proxima Nova Alt Rg" panose="02000506030000020004"/>
                <a:ea typeface="+mn-ea"/>
                <a:cs typeface="+mn-cs"/>
              </a:rPr>
              <a:t>HPV E6 SAV (Mice)</a:t>
            </a:r>
          </a:p>
        </p:txBody>
      </p:sp>
    </p:spTree>
    <p:extLst>
      <p:ext uri="{BB962C8B-B14F-4D97-AF65-F5344CB8AC3E}">
        <p14:creationId xmlns:p14="http://schemas.microsoft.com/office/powerpoint/2010/main" val="2589579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2555B-9053-87F3-0FA0-670C0277FCDA}"/>
              </a:ext>
            </a:extLst>
          </p:cNvPr>
          <p:cNvSpPr>
            <a:spLocks noGrp="1"/>
          </p:cNvSpPr>
          <p:nvPr>
            <p:ph type="title"/>
          </p:nvPr>
        </p:nvSpPr>
        <p:spPr/>
        <p:txBody>
          <a:bodyPr anchor="ctr" anchorCtr="0">
            <a:normAutofit/>
          </a:bodyPr>
          <a:lstStyle/>
          <a:p>
            <a:r>
              <a:rPr lang="en-US" sz="3600" dirty="0"/>
              <a:t>Voltron Therapeutics Pipeline</a:t>
            </a:r>
            <a:endParaRPr lang="en-US" dirty="0"/>
          </a:p>
        </p:txBody>
      </p:sp>
      <p:graphicFrame>
        <p:nvGraphicFramePr>
          <p:cNvPr id="3" name="Table 3">
            <a:extLst>
              <a:ext uri="{FF2B5EF4-FFF2-40B4-BE49-F238E27FC236}">
                <a16:creationId xmlns:a16="http://schemas.microsoft.com/office/drawing/2014/main" id="{FAEA6BD8-454E-9C83-3B65-3155172F9BBD}"/>
              </a:ext>
            </a:extLst>
          </p:cNvPr>
          <p:cNvGraphicFramePr>
            <a:graphicFrameLocks noGrp="1"/>
          </p:cNvGraphicFramePr>
          <p:nvPr>
            <p:extLst>
              <p:ext uri="{D42A27DB-BD31-4B8C-83A1-F6EECF244321}">
                <p14:modId xmlns:p14="http://schemas.microsoft.com/office/powerpoint/2010/main" val="1419175107"/>
              </p:ext>
            </p:extLst>
          </p:nvPr>
        </p:nvGraphicFramePr>
        <p:xfrm>
          <a:off x="1132713" y="1545336"/>
          <a:ext cx="10602086" cy="3974337"/>
        </p:xfrm>
        <a:graphic>
          <a:graphicData uri="http://schemas.openxmlformats.org/drawingml/2006/table">
            <a:tbl>
              <a:tblPr firstRow="1" bandRow="1">
                <a:tableStyleId>{21E4AEA4-8DFA-4A89-87EB-49C32662AFE0}</a:tableStyleId>
              </a:tblPr>
              <a:tblGrid>
                <a:gridCol w="1324737">
                  <a:extLst>
                    <a:ext uri="{9D8B030D-6E8A-4147-A177-3AD203B41FA5}">
                      <a16:colId xmlns:a16="http://schemas.microsoft.com/office/drawing/2014/main" val="3157660841"/>
                    </a:ext>
                  </a:extLst>
                </a:gridCol>
                <a:gridCol w="2695575">
                  <a:extLst>
                    <a:ext uri="{9D8B030D-6E8A-4147-A177-3AD203B41FA5}">
                      <a16:colId xmlns:a16="http://schemas.microsoft.com/office/drawing/2014/main" val="1528104303"/>
                    </a:ext>
                  </a:extLst>
                </a:gridCol>
                <a:gridCol w="1390650">
                  <a:extLst>
                    <a:ext uri="{9D8B030D-6E8A-4147-A177-3AD203B41FA5}">
                      <a16:colId xmlns:a16="http://schemas.microsoft.com/office/drawing/2014/main" val="2301391066"/>
                    </a:ext>
                  </a:extLst>
                </a:gridCol>
                <a:gridCol w="1485900">
                  <a:extLst>
                    <a:ext uri="{9D8B030D-6E8A-4147-A177-3AD203B41FA5}">
                      <a16:colId xmlns:a16="http://schemas.microsoft.com/office/drawing/2014/main" val="1764211293"/>
                    </a:ext>
                  </a:extLst>
                </a:gridCol>
                <a:gridCol w="1257300">
                  <a:extLst>
                    <a:ext uri="{9D8B030D-6E8A-4147-A177-3AD203B41FA5}">
                      <a16:colId xmlns:a16="http://schemas.microsoft.com/office/drawing/2014/main" val="1150722708"/>
                    </a:ext>
                  </a:extLst>
                </a:gridCol>
                <a:gridCol w="1219200">
                  <a:extLst>
                    <a:ext uri="{9D8B030D-6E8A-4147-A177-3AD203B41FA5}">
                      <a16:colId xmlns:a16="http://schemas.microsoft.com/office/drawing/2014/main" val="2691011033"/>
                    </a:ext>
                  </a:extLst>
                </a:gridCol>
                <a:gridCol w="1228724">
                  <a:extLst>
                    <a:ext uri="{9D8B030D-6E8A-4147-A177-3AD203B41FA5}">
                      <a16:colId xmlns:a16="http://schemas.microsoft.com/office/drawing/2014/main" val="1975599384"/>
                    </a:ext>
                  </a:extLst>
                </a:gridCol>
              </a:tblGrid>
              <a:tr h="625050">
                <a:tc>
                  <a:txBody>
                    <a:bodyPr/>
                    <a:lstStyle/>
                    <a:p>
                      <a:pPr algn="ctr"/>
                      <a:r>
                        <a:rPr lang="en-US" sz="1600" dirty="0">
                          <a:latin typeface="Proxima Nova Alt Rg" panose="02000506030000020004"/>
                          <a:cs typeface="Arial" panose="020B0604020202020204" pitchFamily="34" charset="0"/>
                        </a:rPr>
                        <a:t>Product</a:t>
                      </a:r>
                    </a:p>
                  </a:txBody>
                  <a:tcPr marL="80585" marR="80585" marT="40293" marB="40293" anchor="ctr">
                    <a:solidFill>
                      <a:schemeClr val="accent1"/>
                    </a:solidFill>
                  </a:tcPr>
                </a:tc>
                <a:tc>
                  <a:txBody>
                    <a:bodyPr/>
                    <a:lstStyle/>
                    <a:p>
                      <a:pPr algn="ctr"/>
                      <a:r>
                        <a:rPr lang="en-US" sz="1600" dirty="0">
                          <a:latin typeface="Proxima Nova Alt Rg" panose="02000506030000020004"/>
                          <a:cs typeface="Arial" panose="020B0604020202020204" pitchFamily="34" charset="0"/>
                        </a:rPr>
                        <a:t>Indication</a:t>
                      </a:r>
                    </a:p>
                  </a:txBody>
                  <a:tcPr marL="80585" marR="80585" marT="40293" marB="40293" anchor="ctr">
                    <a:solidFill>
                      <a:schemeClr val="accent1"/>
                    </a:solidFill>
                  </a:tcPr>
                </a:tc>
                <a:tc>
                  <a:txBody>
                    <a:bodyPr/>
                    <a:lstStyle/>
                    <a:p>
                      <a:pPr algn="ctr"/>
                      <a:r>
                        <a:rPr lang="en-US" sz="1600" dirty="0">
                          <a:latin typeface="Proxima Nova Alt Rg" panose="02000506030000020004"/>
                          <a:cs typeface="Arial" panose="020B0604020202020204" pitchFamily="34" charset="0"/>
                        </a:rPr>
                        <a:t>Discovery</a:t>
                      </a:r>
                    </a:p>
                  </a:txBody>
                  <a:tcPr marL="80585" marR="80585" marT="40293" marB="40293" anchor="ctr">
                    <a:solidFill>
                      <a:schemeClr val="accent1"/>
                    </a:solidFill>
                  </a:tcPr>
                </a:tc>
                <a:tc>
                  <a:txBody>
                    <a:bodyPr/>
                    <a:lstStyle/>
                    <a:p>
                      <a:pPr algn="ctr"/>
                      <a:r>
                        <a:rPr lang="en-US" sz="1600" dirty="0">
                          <a:latin typeface="Proxima Nova Alt Rg" panose="02000506030000020004"/>
                          <a:cs typeface="Arial" panose="020B0604020202020204" pitchFamily="34" charset="0"/>
                        </a:rPr>
                        <a:t>Pre-Clinical- IND</a:t>
                      </a:r>
                    </a:p>
                  </a:txBody>
                  <a:tcPr marL="80585" marR="80585" marT="40293" marB="40293" anchor="ctr">
                    <a:solidFill>
                      <a:schemeClr val="accent1"/>
                    </a:solidFill>
                  </a:tcPr>
                </a:tc>
                <a:tc>
                  <a:txBody>
                    <a:bodyPr/>
                    <a:lstStyle/>
                    <a:p>
                      <a:pPr algn="ctr"/>
                      <a:r>
                        <a:rPr lang="en-US" sz="1600" dirty="0">
                          <a:latin typeface="Proxima Nova Alt Rg" panose="02000506030000020004"/>
                          <a:cs typeface="Arial" panose="020B0604020202020204" pitchFamily="34" charset="0"/>
                        </a:rPr>
                        <a:t>Phase 1 </a:t>
                      </a:r>
                    </a:p>
                  </a:txBody>
                  <a:tcPr marL="80585" marR="80585" marT="40293" marB="40293" anchor="ctr">
                    <a:solidFill>
                      <a:schemeClr val="accent1"/>
                    </a:solidFill>
                  </a:tcPr>
                </a:tc>
                <a:tc>
                  <a:txBody>
                    <a:bodyPr/>
                    <a:lstStyle/>
                    <a:p>
                      <a:pPr algn="ctr"/>
                      <a:r>
                        <a:rPr lang="en-US" sz="1600" dirty="0">
                          <a:latin typeface="Proxima Nova Alt Rg" panose="02000506030000020004"/>
                          <a:cs typeface="Arial" panose="020B0604020202020204" pitchFamily="34" charset="0"/>
                        </a:rPr>
                        <a:t>Phase 2</a:t>
                      </a:r>
                    </a:p>
                  </a:txBody>
                  <a:tcPr marL="80585" marR="80585" marT="40293" marB="40293" anchor="ctr">
                    <a:solidFill>
                      <a:schemeClr val="accent1"/>
                    </a:solidFill>
                  </a:tcPr>
                </a:tc>
                <a:tc>
                  <a:txBody>
                    <a:bodyPr/>
                    <a:lstStyle/>
                    <a:p>
                      <a:pPr algn="ctr"/>
                      <a:r>
                        <a:rPr lang="en-US" sz="1600" dirty="0">
                          <a:latin typeface="Proxima Nova Alt Rg" panose="02000506030000020004"/>
                          <a:cs typeface="Arial" panose="020B0604020202020204" pitchFamily="34" charset="0"/>
                        </a:rPr>
                        <a:t>Phase 3</a:t>
                      </a:r>
                    </a:p>
                  </a:txBody>
                  <a:tcPr marL="80585" marR="80585" marT="40293" marB="40293" anchor="ctr">
                    <a:solidFill>
                      <a:schemeClr val="accent1"/>
                    </a:solidFill>
                  </a:tcPr>
                </a:tc>
                <a:extLst>
                  <a:ext uri="{0D108BD9-81ED-4DB2-BD59-A6C34878D82A}">
                    <a16:rowId xmlns:a16="http://schemas.microsoft.com/office/drawing/2014/main" val="3737440880"/>
                  </a:ext>
                </a:extLst>
              </a:tr>
              <a:tr h="845727">
                <a:tc>
                  <a:txBody>
                    <a:bodyPr/>
                    <a:lstStyle/>
                    <a:p>
                      <a:pPr algn="ctr"/>
                      <a:r>
                        <a:rPr lang="en-US" sz="1600" b="1" i="0" dirty="0">
                          <a:latin typeface="Proxima Nova Alt Rg" panose="02000506030000020004"/>
                          <a:cs typeface="Arial" panose="020B0604020202020204" pitchFamily="34" charset="0"/>
                        </a:rPr>
                        <a:t>VTX-067</a:t>
                      </a:r>
                    </a:p>
                  </a:txBody>
                  <a:tcPr marL="80585" marR="80585" marT="40293" marB="40293"/>
                </a:tc>
                <a:tc>
                  <a:txBody>
                    <a:bodyPr/>
                    <a:lstStyle/>
                    <a:p>
                      <a:pPr algn="ctr"/>
                      <a:r>
                        <a:rPr lang="en-US" sz="1600" b="1" i="0" dirty="0">
                          <a:latin typeface="Proxima Nova Alt Rg" panose="02000506030000020004"/>
                          <a:cs typeface="Arial" panose="020B0604020202020204" pitchFamily="34" charset="0"/>
                        </a:rPr>
                        <a:t>Oncology</a:t>
                      </a:r>
                    </a:p>
                    <a:p>
                      <a:pPr algn="ctr"/>
                      <a:r>
                        <a:rPr lang="en-US" sz="1600" i="1" dirty="0">
                          <a:latin typeface="Proxima Nova Alt Rg" panose="02000506030000020004"/>
                          <a:cs typeface="Arial" panose="020B0604020202020204" pitchFamily="34" charset="0"/>
                        </a:rPr>
                        <a:t>Head and Neck, Cervical</a:t>
                      </a:r>
                    </a:p>
                  </a:txBody>
                  <a:tcPr marL="80585" marR="80585" marT="40293" marB="40293"/>
                </a:tc>
                <a:tc>
                  <a:txBody>
                    <a:bodyPr/>
                    <a:lstStyle/>
                    <a:p>
                      <a:endParaRPr lang="en-US" sz="1600" dirty="0"/>
                    </a:p>
                  </a:txBody>
                  <a:tcPr marL="80585" marR="80585" marT="40293" marB="40293"/>
                </a:tc>
                <a:tc>
                  <a:txBody>
                    <a:bodyPr/>
                    <a:lstStyle/>
                    <a:p>
                      <a:endParaRPr lang="en-US" sz="1600" dirty="0"/>
                    </a:p>
                  </a:txBody>
                  <a:tcPr marL="80585" marR="80585" marT="40293" marB="40293"/>
                </a:tc>
                <a:tc>
                  <a:txBody>
                    <a:bodyPr/>
                    <a:lstStyle/>
                    <a:p>
                      <a:endParaRPr lang="en-US" sz="1600" dirty="0"/>
                    </a:p>
                  </a:txBody>
                  <a:tcPr marL="80585" marR="80585" marT="40293" marB="40293"/>
                </a:tc>
                <a:tc>
                  <a:txBody>
                    <a:bodyPr/>
                    <a:lstStyle/>
                    <a:p>
                      <a:endParaRPr lang="en-US" sz="1600" dirty="0"/>
                    </a:p>
                  </a:txBody>
                  <a:tcPr marL="80585" marR="80585" marT="40293" marB="40293"/>
                </a:tc>
                <a:tc>
                  <a:txBody>
                    <a:bodyPr/>
                    <a:lstStyle/>
                    <a:p>
                      <a:endParaRPr lang="en-US" sz="1600" dirty="0"/>
                    </a:p>
                  </a:txBody>
                  <a:tcPr marL="80585" marR="80585" marT="40293" marB="40293"/>
                </a:tc>
                <a:extLst>
                  <a:ext uri="{0D108BD9-81ED-4DB2-BD59-A6C34878D82A}">
                    <a16:rowId xmlns:a16="http://schemas.microsoft.com/office/drawing/2014/main" val="3417351858"/>
                  </a:ext>
                </a:extLst>
              </a:tr>
              <a:tr h="8457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Proxima Nova Alt Rg" panose="02000506030000020004"/>
                          <a:cs typeface="Arial" panose="020B0604020202020204" pitchFamily="34" charset="0"/>
                        </a:rPr>
                        <a:t>VTX-0P4</a:t>
                      </a:r>
                    </a:p>
                    <a:p>
                      <a:pPr algn="ctr"/>
                      <a:endParaRPr lang="en-US" sz="1600" i="1" dirty="0">
                        <a:latin typeface="Proxima Nova Alt Rg" panose="02000506030000020004"/>
                        <a:cs typeface="Arial" panose="020B0604020202020204" pitchFamily="34" charset="0"/>
                      </a:endParaRPr>
                    </a:p>
                  </a:txBody>
                  <a:tcPr marL="80585" marR="80585" marT="40293" marB="40293"/>
                </a:tc>
                <a:tc>
                  <a:txBody>
                    <a:bodyPr/>
                    <a:lstStyle/>
                    <a:p>
                      <a:pPr algn="ctr"/>
                      <a:r>
                        <a:rPr lang="en-US" sz="1600" b="1" i="0" dirty="0">
                          <a:latin typeface="Proxima Nova Alt Rg" panose="02000506030000020004"/>
                          <a:cs typeface="Arial" panose="020B0604020202020204" pitchFamily="34" charset="0"/>
                        </a:rPr>
                        <a:t>Oncology</a:t>
                      </a:r>
                    </a:p>
                    <a:p>
                      <a:pPr algn="ctr"/>
                      <a:r>
                        <a:rPr lang="en-US" sz="1600" i="1" dirty="0">
                          <a:latin typeface="Proxima Nova Alt Rg" panose="02000506030000020004"/>
                          <a:cs typeface="Arial" panose="020B0604020202020204" pitchFamily="34" charset="0"/>
                        </a:rPr>
                        <a:t>Prostate, Bladder, Renal</a:t>
                      </a:r>
                    </a:p>
                  </a:txBody>
                  <a:tcPr marL="80585" marR="80585" marT="40293" marB="40293"/>
                </a:tc>
                <a:tc>
                  <a:txBody>
                    <a:bodyPr/>
                    <a:lstStyle/>
                    <a:p>
                      <a:endParaRPr lang="en-US" sz="1600" dirty="0"/>
                    </a:p>
                  </a:txBody>
                  <a:tcPr marL="80585" marR="80585" marT="40293" marB="40293"/>
                </a:tc>
                <a:tc>
                  <a:txBody>
                    <a:bodyPr/>
                    <a:lstStyle/>
                    <a:p>
                      <a:endParaRPr lang="en-US" sz="1600" dirty="0"/>
                    </a:p>
                  </a:txBody>
                  <a:tcPr marL="80585" marR="80585" marT="40293" marB="40293"/>
                </a:tc>
                <a:tc>
                  <a:txBody>
                    <a:bodyPr/>
                    <a:lstStyle/>
                    <a:p>
                      <a:endParaRPr lang="en-US" sz="1600" dirty="0"/>
                    </a:p>
                  </a:txBody>
                  <a:tcPr marL="80585" marR="80585" marT="40293" marB="40293"/>
                </a:tc>
                <a:tc>
                  <a:txBody>
                    <a:bodyPr/>
                    <a:lstStyle/>
                    <a:p>
                      <a:endParaRPr lang="en-US" sz="1600" dirty="0"/>
                    </a:p>
                  </a:txBody>
                  <a:tcPr marL="80585" marR="80585" marT="40293" marB="40293"/>
                </a:tc>
                <a:tc>
                  <a:txBody>
                    <a:bodyPr/>
                    <a:lstStyle/>
                    <a:p>
                      <a:endParaRPr lang="en-US" sz="1600" dirty="0"/>
                    </a:p>
                  </a:txBody>
                  <a:tcPr marL="80585" marR="80585" marT="40293" marB="40293"/>
                </a:tc>
                <a:extLst>
                  <a:ext uri="{0D108BD9-81ED-4DB2-BD59-A6C34878D82A}">
                    <a16:rowId xmlns:a16="http://schemas.microsoft.com/office/drawing/2014/main" val="571092354"/>
                  </a:ext>
                </a:extLst>
              </a:tr>
              <a:tr h="7553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Proxima Nova Alt Rg" panose="02000506030000020004"/>
                          <a:cs typeface="Arial" panose="020B0604020202020204" pitchFamily="34" charset="0"/>
                        </a:rPr>
                        <a:t>VTX-ID24</a:t>
                      </a:r>
                    </a:p>
                    <a:p>
                      <a:pPr algn="ctr"/>
                      <a:endParaRPr lang="en-US" sz="1600" i="1" dirty="0">
                        <a:latin typeface="Proxima Nova Alt Rg" panose="02000506030000020004"/>
                        <a:cs typeface="Arial" panose="020B0604020202020204" pitchFamily="34" charset="0"/>
                      </a:endParaRPr>
                    </a:p>
                  </a:txBody>
                  <a:tcPr marL="80585" marR="80585" marT="40293" marB="40293"/>
                </a:tc>
                <a:tc>
                  <a:txBody>
                    <a:bodyPr/>
                    <a:lstStyle/>
                    <a:p>
                      <a:pPr algn="ctr"/>
                      <a:r>
                        <a:rPr lang="en-US" sz="1600" b="1" i="0" dirty="0">
                          <a:latin typeface="Proxima Nova Alt Rg" panose="02000506030000020004"/>
                          <a:cs typeface="Arial" panose="020B0604020202020204" pitchFamily="34" charset="0"/>
                        </a:rPr>
                        <a:t>Infectious Disease</a:t>
                      </a:r>
                    </a:p>
                    <a:p>
                      <a:pPr algn="ctr"/>
                      <a:r>
                        <a:rPr lang="en-US" sz="1600" i="1" dirty="0">
                          <a:latin typeface="Proxima Nova Alt Rg" panose="02000506030000020004"/>
                          <a:cs typeface="Arial" panose="020B0604020202020204" pitchFamily="34" charset="0"/>
                        </a:rPr>
                        <a:t>Influenza vaccination</a:t>
                      </a:r>
                    </a:p>
                    <a:p>
                      <a:pPr algn="ctr"/>
                      <a:r>
                        <a:rPr lang="en-US" sz="1600" i="1" dirty="0">
                          <a:latin typeface="Proxima Nova Alt Rg" panose="02000506030000020004"/>
                          <a:cs typeface="Arial" panose="020B0604020202020204" pitchFamily="34" charset="0"/>
                        </a:rPr>
                        <a:t>Government funded</a:t>
                      </a:r>
                    </a:p>
                  </a:txBody>
                  <a:tcPr marL="80585" marR="80585" marT="40293" marB="40293"/>
                </a:tc>
                <a:tc>
                  <a:txBody>
                    <a:bodyPr/>
                    <a:lstStyle/>
                    <a:p>
                      <a:endParaRPr lang="en-US" sz="1600" dirty="0"/>
                    </a:p>
                  </a:txBody>
                  <a:tcPr marL="80585" marR="80585" marT="40293" marB="40293"/>
                </a:tc>
                <a:tc>
                  <a:txBody>
                    <a:bodyPr/>
                    <a:lstStyle/>
                    <a:p>
                      <a:endParaRPr lang="en-US" sz="1600" dirty="0"/>
                    </a:p>
                  </a:txBody>
                  <a:tcPr marL="80585" marR="80585" marT="40293" marB="40293"/>
                </a:tc>
                <a:tc>
                  <a:txBody>
                    <a:bodyPr/>
                    <a:lstStyle/>
                    <a:p>
                      <a:endParaRPr lang="en-US" sz="1600" dirty="0"/>
                    </a:p>
                  </a:txBody>
                  <a:tcPr marL="80585" marR="80585" marT="40293" marB="40293"/>
                </a:tc>
                <a:tc>
                  <a:txBody>
                    <a:bodyPr/>
                    <a:lstStyle/>
                    <a:p>
                      <a:endParaRPr lang="en-US" sz="1600" dirty="0"/>
                    </a:p>
                  </a:txBody>
                  <a:tcPr marL="80585" marR="80585" marT="40293" marB="40293"/>
                </a:tc>
                <a:tc>
                  <a:txBody>
                    <a:bodyPr/>
                    <a:lstStyle/>
                    <a:p>
                      <a:endParaRPr lang="en-US" sz="1600" dirty="0"/>
                    </a:p>
                  </a:txBody>
                  <a:tcPr marL="80585" marR="80585" marT="40293" marB="40293"/>
                </a:tc>
                <a:extLst>
                  <a:ext uri="{0D108BD9-81ED-4DB2-BD59-A6C34878D82A}">
                    <a16:rowId xmlns:a16="http://schemas.microsoft.com/office/drawing/2014/main" val="298364932"/>
                  </a:ext>
                </a:extLst>
              </a:tr>
              <a:tr h="8457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Proxima Nova Alt Rg" panose="02000506030000020004"/>
                          <a:cs typeface="Arial" panose="020B0604020202020204" pitchFamily="34" charset="0"/>
                        </a:rPr>
                        <a:t>VTX-ID57</a:t>
                      </a:r>
                    </a:p>
                    <a:p>
                      <a:pPr algn="ctr"/>
                      <a:endParaRPr lang="en-US" sz="1600" i="1" dirty="0">
                        <a:latin typeface="Proxima Nova Alt Rg" panose="02000506030000020004"/>
                        <a:cs typeface="Arial" panose="020B0604020202020204" pitchFamily="34" charset="0"/>
                      </a:endParaRPr>
                    </a:p>
                  </a:txBody>
                  <a:tcPr marL="80585" marR="80585" marT="40293" marB="40293"/>
                </a:tc>
                <a:tc>
                  <a:txBody>
                    <a:bodyPr/>
                    <a:lstStyle/>
                    <a:p>
                      <a:pPr algn="ctr"/>
                      <a:r>
                        <a:rPr lang="en-US" sz="1600" b="1" i="0" dirty="0">
                          <a:latin typeface="Proxima Nova Alt Rg" panose="02000506030000020004"/>
                          <a:cs typeface="Arial" panose="020B0604020202020204" pitchFamily="34" charset="0"/>
                        </a:rPr>
                        <a:t>Infectious Disease</a:t>
                      </a:r>
                    </a:p>
                    <a:p>
                      <a:pPr algn="ctr"/>
                      <a:r>
                        <a:rPr lang="en-US" sz="1600" i="1" dirty="0">
                          <a:latin typeface="Proxima Nova Alt Rg" panose="02000506030000020004"/>
                          <a:cs typeface="Arial" panose="020B0604020202020204" pitchFamily="34" charset="0"/>
                        </a:rPr>
                        <a:t>Pox – Vaccinia</a:t>
                      </a:r>
                    </a:p>
                    <a:p>
                      <a:pPr algn="ctr"/>
                      <a:r>
                        <a:rPr lang="en-US" sz="1600" i="1" dirty="0">
                          <a:latin typeface="Proxima Nova Alt Rg" panose="02000506030000020004"/>
                          <a:cs typeface="Arial" panose="020B0604020202020204" pitchFamily="34" charset="0"/>
                        </a:rPr>
                        <a:t>Government funded</a:t>
                      </a:r>
                    </a:p>
                  </a:txBody>
                  <a:tcPr marL="80585" marR="80585" marT="40293" marB="40293"/>
                </a:tc>
                <a:tc>
                  <a:txBody>
                    <a:bodyPr/>
                    <a:lstStyle/>
                    <a:p>
                      <a:endParaRPr lang="en-US" sz="1600" dirty="0"/>
                    </a:p>
                  </a:txBody>
                  <a:tcPr marL="80585" marR="80585" marT="40293" marB="40293"/>
                </a:tc>
                <a:tc>
                  <a:txBody>
                    <a:bodyPr/>
                    <a:lstStyle/>
                    <a:p>
                      <a:endParaRPr lang="en-US" sz="1600" dirty="0"/>
                    </a:p>
                  </a:txBody>
                  <a:tcPr marL="80585" marR="80585" marT="40293" marB="40293"/>
                </a:tc>
                <a:tc>
                  <a:txBody>
                    <a:bodyPr/>
                    <a:lstStyle/>
                    <a:p>
                      <a:endParaRPr lang="en-US" sz="1600" dirty="0"/>
                    </a:p>
                  </a:txBody>
                  <a:tcPr marL="80585" marR="80585" marT="40293" marB="40293"/>
                </a:tc>
                <a:tc>
                  <a:txBody>
                    <a:bodyPr/>
                    <a:lstStyle/>
                    <a:p>
                      <a:endParaRPr lang="en-US" sz="1600" dirty="0"/>
                    </a:p>
                  </a:txBody>
                  <a:tcPr marL="80585" marR="80585" marT="40293" marB="40293"/>
                </a:tc>
                <a:tc>
                  <a:txBody>
                    <a:bodyPr/>
                    <a:lstStyle/>
                    <a:p>
                      <a:endParaRPr lang="en-US" sz="1600" dirty="0"/>
                    </a:p>
                  </a:txBody>
                  <a:tcPr marL="80585" marR="80585" marT="40293" marB="40293"/>
                </a:tc>
                <a:extLst>
                  <a:ext uri="{0D108BD9-81ED-4DB2-BD59-A6C34878D82A}">
                    <a16:rowId xmlns:a16="http://schemas.microsoft.com/office/drawing/2014/main" val="3684174969"/>
                  </a:ext>
                </a:extLst>
              </a:tr>
            </a:tbl>
          </a:graphicData>
        </a:graphic>
      </p:graphicFrame>
      <p:sp>
        <p:nvSpPr>
          <p:cNvPr id="4" name="Arrow: Right 3">
            <a:extLst>
              <a:ext uri="{FF2B5EF4-FFF2-40B4-BE49-F238E27FC236}">
                <a16:creationId xmlns:a16="http://schemas.microsoft.com/office/drawing/2014/main" id="{C57A5AEF-3D2A-C8D6-89CB-E3B15781302B}"/>
              </a:ext>
            </a:extLst>
          </p:cNvPr>
          <p:cNvSpPr/>
          <p:nvPr/>
        </p:nvSpPr>
        <p:spPr>
          <a:xfrm>
            <a:off x="5197144" y="2328291"/>
            <a:ext cx="2489531" cy="551132"/>
          </a:xfrm>
          <a:prstGeom prst="rightArrow">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 name="Arrow: Right 4">
            <a:extLst>
              <a:ext uri="{FF2B5EF4-FFF2-40B4-BE49-F238E27FC236}">
                <a16:creationId xmlns:a16="http://schemas.microsoft.com/office/drawing/2014/main" id="{DAAD7A42-6268-0EE5-7894-B996D14F07D6}"/>
              </a:ext>
            </a:extLst>
          </p:cNvPr>
          <p:cNvSpPr/>
          <p:nvPr/>
        </p:nvSpPr>
        <p:spPr>
          <a:xfrm>
            <a:off x="5188012" y="4040480"/>
            <a:ext cx="1030086" cy="505978"/>
          </a:xfrm>
          <a:prstGeom prst="rightArrow">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6" name="Arrow: Right 5">
            <a:extLst>
              <a:ext uri="{FF2B5EF4-FFF2-40B4-BE49-F238E27FC236}">
                <a16:creationId xmlns:a16="http://schemas.microsoft.com/office/drawing/2014/main" id="{30D09D84-BB42-9B2D-BA7F-71FE0AAD7032}"/>
              </a:ext>
            </a:extLst>
          </p:cNvPr>
          <p:cNvSpPr/>
          <p:nvPr/>
        </p:nvSpPr>
        <p:spPr>
          <a:xfrm>
            <a:off x="5186868" y="3205043"/>
            <a:ext cx="2195007" cy="551132"/>
          </a:xfrm>
          <a:prstGeom prst="rightArrow">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7" name="Arrow: Right 6">
            <a:extLst>
              <a:ext uri="{FF2B5EF4-FFF2-40B4-BE49-F238E27FC236}">
                <a16:creationId xmlns:a16="http://schemas.microsoft.com/office/drawing/2014/main" id="{5F9EE800-9425-D3A7-867A-4F6638FC9269}"/>
              </a:ext>
            </a:extLst>
          </p:cNvPr>
          <p:cNvSpPr/>
          <p:nvPr/>
        </p:nvSpPr>
        <p:spPr>
          <a:xfrm>
            <a:off x="5194917" y="4837551"/>
            <a:ext cx="1030086" cy="505978"/>
          </a:xfrm>
          <a:prstGeom prst="rightArrow">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Tree>
    <p:extLst>
      <p:ext uri="{BB962C8B-B14F-4D97-AF65-F5344CB8AC3E}">
        <p14:creationId xmlns:p14="http://schemas.microsoft.com/office/powerpoint/2010/main" val="2107578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33F92E1-0751-89B5-3FD9-A25D285BEDCA}"/>
              </a:ext>
            </a:extLst>
          </p:cNvPr>
          <p:cNvSpPr/>
          <p:nvPr/>
        </p:nvSpPr>
        <p:spPr>
          <a:xfrm>
            <a:off x="2112795" y="1509203"/>
            <a:ext cx="7974180" cy="10339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41F060C3-B290-FE0D-F25B-AF70203259B0}"/>
              </a:ext>
            </a:extLst>
          </p:cNvPr>
          <p:cNvSpPr>
            <a:spLocks noGrp="1"/>
          </p:cNvSpPr>
          <p:nvPr>
            <p:ph type="title"/>
          </p:nvPr>
        </p:nvSpPr>
        <p:spPr>
          <a:xfrm>
            <a:off x="489012" y="389406"/>
            <a:ext cx="10515600" cy="1058394"/>
          </a:xfrm>
        </p:spPr>
        <p:txBody>
          <a:bodyPr anchor="ctr" anchorCtr="0">
            <a:normAutofit fontScale="90000"/>
          </a:bodyPr>
          <a:lstStyle/>
          <a:p>
            <a:r>
              <a:rPr lang="en-US" dirty="0"/>
              <a:t>Voltron Received $5.88M Award from the Department of Defense (DoD) in June 2023</a:t>
            </a:r>
            <a:endParaRPr lang="en-US" sz="2000" b="0" i="1" dirty="0"/>
          </a:p>
        </p:txBody>
      </p:sp>
      <p:sp>
        <p:nvSpPr>
          <p:cNvPr id="9" name="Content Placeholder 8">
            <a:extLst>
              <a:ext uri="{FF2B5EF4-FFF2-40B4-BE49-F238E27FC236}">
                <a16:creationId xmlns:a16="http://schemas.microsoft.com/office/drawing/2014/main" id="{1EA0D5BA-716E-DF6A-3039-103C992106D6}"/>
              </a:ext>
            </a:extLst>
          </p:cNvPr>
          <p:cNvSpPr>
            <a:spLocks noGrp="1"/>
          </p:cNvSpPr>
          <p:nvPr>
            <p:ph idx="1"/>
          </p:nvPr>
        </p:nvSpPr>
        <p:spPr>
          <a:xfrm>
            <a:off x="511206" y="2762250"/>
            <a:ext cx="10958754" cy="3333750"/>
          </a:xfrm>
        </p:spPr>
        <p:txBody>
          <a:bodyPr>
            <a:normAutofit fontScale="92500" lnSpcReduction="20000"/>
          </a:bodyPr>
          <a:lstStyle/>
          <a:p>
            <a:pPr marL="285750" indent="-285750">
              <a:lnSpc>
                <a:spcPct val="120000"/>
              </a:lnSpc>
              <a:spcBef>
                <a:spcPts val="600"/>
              </a:spcBef>
              <a:buSzTx/>
              <a:defRPr/>
            </a:pPr>
            <a:r>
              <a:rPr lang="en-US" altLang="en-US" sz="1800" dirty="0">
                <a:latin typeface="Proxima Nova Alt Rg" panose="02000506030000020004"/>
              </a:rPr>
              <a:t>This award will fund the further</a:t>
            </a:r>
            <a:r>
              <a:rPr lang="en-US" altLang="en-US" sz="1800" b="1" dirty="0">
                <a:latin typeface="Proxima Nova Alt Rg" panose="02000506030000020004"/>
              </a:rPr>
              <a:t> </a:t>
            </a:r>
            <a:r>
              <a:rPr lang="en-US" altLang="en-US" sz="1800" dirty="0">
                <a:latin typeface="Proxima Nova Alt Rg" panose="02000506030000020004"/>
              </a:rPr>
              <a:t>development of the platform for the rapid production of prophylactic therapies for select infectious diseases</a:t>
            </a:r>
          </a:p>
          <a:p>
            <a:pPr marL="285750" indent="-285750">
              <a:lnSpc>
                <a:spcPct val="120000"/>
              </a:lnSpc>
              <a:spcBef>
                <a:spcPts val="600"/>
              </a:spcBef>
              <a:buSzTx/>
              <a:defRPr/>
            </a:pPr>
            <a:endParaRPr lang="en-US" altLang="en-US" sz="1800" dirty="0">
              <a:latin typeface="Proxima Nova Alt Rg" panose="02000506030000020004"/>
            </a:endParaRPr>
          </a:p>
          <a:p>
            <a:pPr marL="285750" indent="-285750">
              <a:lnSpc>
                <a:spcPct val="120000"/>
              </a:lnSpc>
              <a:spcBef>
                <a:spcPts val="600"/>
              </a:spcBef>
              <a:buSzTx/>
              <a:defRPr/>
            </a:pPr>
            <a:r>
              <a:rPr lang="en-US" altLang="en-US" sz="1800" dirty="0">
                <a:latin typeface="Proxima Nova Alt Rg" panose="02000506030000020004"/>
              </a:rPr>
              <a:t>Voltron’s platform is designed for use in the United States Military and in the general population</a:t>
            </a:r>
          </a:p>
          <a:p>
            <a:pPr marL="285750" indent="-285750">
              <a:lnSpc>
                <a:spcPct val="120000"/>
              </a:lnSpc>
              <a:spcBef>
                <a:spcPts val="600"/>
              </a:spcBef>
              <a:buSzTx/>
              <a:defRPr/>
            </a:pPr>
            <a:endParaRPr lang="en-US" altLang="en-US" sz="1800" dirty="0">
              <a:latin typeface="Proxima Nova Alt Rg" panose="02000506030000020004"/>
            </a:endParaRPr>
          </a:p>
          <a:p>
            <a:pPr marL="285750" indent="-285750">
              <a:lnSpc>
                <a:spcPct val="120000"/>
              </a:lnSpc>
              <a:spcBef>
                <a:spcPts val="600"/>
              </a:spcBef>
              <a:buSzTx/>
              <a:defRPr/>
            </a:pPr>
            <a:r>
              <a:rPr lang="en-US" altLang="en-US" sz="1800" dirty="0">
                <a:latin typeface="Proxima Nova Alt Rg" panose="02000506030000020004"/>
              </a:rPr>
              <a:t>In addition to Immuno-Oncology programs, accelerates and expands Voltron's development pipeline to include three infectious disease candidates to be developed in collaboration with the DOD</a:t>
            </a:r>
          </a:p>
          <a:p>
            <a:pPr marL="285750" indent="-285750">
              <a:lnSpc>
                <a:spcPct val="120000"/>
              </a:lnSpc>
              <a:spcBef>
                <a:spcPts val="600"/>
              </a:spcBef>
              <a:buSzTx/>
              <a:defRPr/>
            </a:pPr>
            <a:endParaRPr lang="en-US" altLang="en-US" sz="1800" dirty="0">
              <a:latin typeface="Proxima Nova Alt Rg" panose="02000506030000020004"/>
            </a:endParaRPr>
          </a:p>
          <a:p>
            <a:pPr marL="285750" marR="0" lvl="0" indent="-285750" fontAlgn="base">
              <a:lnSpc>
                <a:spcPct val="120000"/>
              </a:lnSpc>
              <a:spcBef>
                <a:spcPts val="600"/>
              </a:spcBef>
              <a:spcAft>
                <a:spcPct val="0"/>
              </a:spcAft>
              <a:buClrTx/>
              <a:buSzTx/>
              <a:defRPr/>
            </a:pPr>
            <a:r>
              <a:rPr lang="en-US" altLang="en-US" sz="1800" dirty="0">
                <a:latin typeface="Proxima Nova Alt Rg" panose="02000506030000020004"/>
              </a:rPr>
              <a:t>This award acknowledges the potential importance of the platform’s novel mode of action, which could significantly increase the speed and reduce the cost of therapy development for a wide range of pathogens</a:t>
            </a:r>
            <a:endParaRPr kumimoji="0" lang="en-US" altLang="en-US" sz="18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endParaRPr lang="en-US" sz="1800" dirty="0"/>
          </a:p>
        </p:txBody>
      </p:sp>
      <p:sp>
        <p:nvSpPr>
          <p:cNvPr id="3" name="TextBox 2">
            <a:extLst>
              <a:ext uri="{FF2B5EF4-FFF2-40B4-BE49-F238E27FC236}">
                <a16:creationId xmlns:a16="http://schemas.microsoft.com/office/drawing/2014/main" id="{4507FE2A-8AAD-C68A-B443-40E2907B7EFD}"/>
              </a:ext>
            </a:extLst>
          </p:cNvPr>
          <p:cNvSpPr txBox="1"/>
          <p:nvPr/>
        </p:nvSpPr>
        <p:spPr>
          <a:xfrm>
            <a:off x="2637475" y="1640189"/>
            <a:ext cx="6954199" cy="707886"/>
          </a:xfrm>
          <a:prstGeom prst="rect">
            <a:avLst/>
          </a:prstGeom>
          <a:noFill/>
        </p:spPr>
        <p:txBody>
          <a:bodyPr wrap="square" rtlCol="0">
            <a:spAutoFit/>
          </a:bodyPr>
          <a:lstStyle/>
          <a:p>
            <a:r>
              <a:rPr lang="en-US" sz="2000" b="1" i="1" dirty="0">
                <a:solidFill>
                  <a:schemeClr val="bg1"/>
                </a:solidFill>
                <a:latin typeface="Proxima Nova Alt Rg" panose="02000506030000020004"/>
              </a:rPr>
              <a:t>Significant Non-Dilutive Capital Value Creation</a:t>
            </a:r>
          </a:p>
          <a:p>
            <a:r>
              <a:rPr lang="en-US" sz="2000" b="1" i="1" dirty="0">
                <a:solidFill>
                  <a:schemeClr val="bg1"/>
                </a:solidFill>
                <a:latin typeface="Proxima Nova Alt Rg" panose="02000506030000020004"/>
              </a:rPr>
              <a:t>Rigorous External Validation of Platform Technology </a:t>
            </a:r>
            <a:endParaRPr lang="en-US" sz="2000" b="1" dirty="0">
              <a:solidFill>
                <a:schemeClr val="bg1"/>
              </a:solidFill>
              <a:latin typeface="Proxima Nova Alt Rg" panose="02000506030000020004"/>
            </a:endParaRPr>
          </a:p>
        </p:txBody>
      </p:sp>
    </p:spTree>
    <p:extLst>
      <p:ext uri="{BB962C8B-B14F-4D97-AF65-F5344CB8AC3E}">
        <p14:creationId xmlns:p14="http://schemas.microsoft.com/office/powerpoint/2010/main" val="2912492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2E6F8-C3DA-2345-3005-3A86B05A4444}"/>
              </a:ext>
            </a:extLst>
          </p:cNvPr>
          <p:cNvSpPr>
            <a:spLocks noGrp="1"/>
          </p:cNvSpPr>
          <p:nvPr>
            <p:ph type="ctrTitle"/>
          </p:nvPr>
        </p:nvSpPr>
        <p:spPr>
          <a:xfrm>
            <a:off x="506875" y="1714500"/>
            <a:ext cx="10246850" cy="1714500"/>
          </a:xfrm>
        </p:spPr>
        <p:txBody>
          <a:bodyPr>
            <a:normAutofit fontScale="90000"/>
          </a:bodyPr>
          <a:lstStyle/>
          <a:p>
            <a:r>
              <a:rPr lang="en-US" dirty="0"/>
              <a:t>Voltron Technology Platform: Immuno-Oncology Pipeline</a:t>
            </a:r>
          </a:p>
        </p:txBody>
      </p:sp>
      <p:sp>
        <p:nvSpPr>
          <p:cNvPr id="3" name="Subtitle 2">
            <a:extLst>
              <a:ext uri="{FF2B5EF4-FFF2-40B4-BE49-F238E27FC236}">
                <a16:creationId xmlns:a16="http://schemas.microsoft.com/office/drawing/2014/main" id="{8F93BD73-2A8B-AA92-20E5-0109FE538756}"/>
              </a:ext>
            </a:extLst>
          </p:cNvPr>
          <p:cNvSpPr>
            <a:spLocks noGrp="1"/>
          </p:cNvSpPr>
          <p:nvPr>
            <p:ph type="subTitle" idx="1"/>
          </p:nvPr>
        </p:nvSpPr>
        <p:spPr>
          <a:xfrm>
            <a:off x="506875" y="3431311"/>
            <a:ext cx="9144000" cy="1655762"/>
          </a:xfrm>
        </p:spPr>
        <p:txBody>
          <a:bodyPr>
            <a:normAutofit/>
          </a:bodyPr>
          <a:lstStyle/>
          <a:p>
            <a:pPr>
              <a:lnSpc>
                <a:spcPct val="100000"/>
              </a:lnSpc>
            </a:pPr>
            <a:r>
              <a:rPr lang="en-US" dirty="0">
                <a:solidFill>
                  <a:schemeClr val="bg1">
                    <a:lumMod val="50000"/>
                  </a:schemeClr>
                </a:solidFill>
              </a:rPr>
              <a:t>Pre-clinical data demonstrates a dramatic improvement in overall survival and tumor regression/eradication. Significant opportunities in combination with multiple therapies, including checkpoint inhibitors (PD-1s)</a:t>
            </a:r>
          </a:p>
        </p:txBody>
      </p:sp>
      <p:grpSp>
        <p:nvGrpSpPr>
          <p:cNvPr id="4" name="Group 3">
            <a:extLst>
              <a:ext uri="{FF2B5EF4-FFF2-40B4-BE49-F238E27FC236}">
                <a16:creationId xmlns:a16="http://schemas.microsoft.com/office/drawing/2014/main" id="{BBA13BC5-44AD-6F94-08D5-1886B6FFBCE9}"/>
              </a:ext>
            </a:extLst>
          </p:cNvPr>
          <p:cNvGrpSpPr/>
          <p:nvPr/>
        </p:nvGrpSpPr>
        <p:grpSpPr>
          <a:xfrm>
            <a:off x="514109" y="6346658"/>
            <a:ext cx="11312934" cy="511342"/>
            <a:chOff x="514109" y="6346658"/>
            <a:chExt cx="11312934" cy="511342"/>
          </a:xfrm>
        </p:grpSpPr>
        <p:grpSp>
          <p:nvGrpSpPr>
            <p:cNvPr id="5" name="Group 4">
              <a:extLst>
                <a:ext uri="{FF2B5EF4-FFF2-40B4-BE49-F238E27FC236}">
                  <a16:creationId xmlns:a16="http://schemas.microsoft.com/office/drawing/2014/main" id="{04B8239A-6839-0A59-C501-43CE988D28E1}"/>
                </a:ext>
              </a:extLst>
            </p:cNvPr>
            <p:cNvGrpSpPr/>
            <p:nvPr userDrawn="1"/>
          </p:nvGrpSpPr>
          <p:grpSpPr>
            <a:xfrm>
              <a:off x="514109" y="6346658"/>
              <a:ext cx="10049617" cy="454604"/>
              <a:chOff x="-1" y="851000"/>
              <a:chExt cx="11992319" cy="635392"/>
            </a:xfrm>
          </p:grpSpPr>
          <p:sp>
            <p:nvSpPr>
              <p:cNvPr id="8" name="Rectangle 7">
                <a:extLst>
                  <a:ext uri="{FF2B5EF4-FFF2-40B4-BE49-F238E27FC236}">
                    <a16:creationId xmlns:a16="http://schemas.microsoft.com/office/drawing/2014/main" id="{B739D665-7CCC-880B-7745-AE1F01A8DCDF}"/>
                  </a:ext>
                </a:extLst>
              </p:cNvPr>
              <p:cNvSpPr/>
              <p:nvPr userDrawn="1"/>
            </p:nvSpPr>
            <p:spPr>
              <a:xfrm>
                <a:off x="-1" y="860552"/>
                <a:ext cx="10028346" cy="587248"/>
              </a:xfrm>
              <a:custGeom>
                <a:avLst/>
                <a:gdLst>
                  <a:gd name="connsiteX0" fmla="*/ 0 w 9537539"/>
                  <a:gd name="connsiteY0" fmla="*/ 0 h 365125"/>
                  <a:gd name="connsiteX1" fmla="*/ 9537539 w 9537539"/>
                  <a:gd name="connsiteY1" fmla="*/ 0 h 365125"/>
                  <a:gd name="connsiteX2" fmla="*/ 9537539 w 9537539"/>
                  <a:gd name="connsiteY2" fmla="*/ 365125 h 365125"/>
                  <a:gd name="connsiteX3" fmla="*/ 0 w 9537539"/>
                  <a:gd name="connsiteY3" fmla="*/ 365125 h 365125"/>
                  <a:gd name="connsiteX4" fmla="*/ 0 w 9537539"/>
                  <a:gd name="connsiteY4" fmla="*/ 0 h 365125"/>
                  <a:gd name="connsiteX0" fmla="*/ 0 w 9537539"/>
                  <a:gd name="connsiteY0" fmla="*/ 0 h 365125"/>
                  <a:gd name="connsiteX1" fmla="*/ 9537539 w 9537539"/>
                  <a:gd name="connsiteY1" fmla="*/ 0 h 365125"/>
                  <a:gd name="connsiteX2" fmla="*/ 9294470 w 9537539"/>
                  <a:gd name="connsiteY2" fmla="*/ 365125 h 365125"/>
                  <a:gd name="connsiteX3" fmla="*/ 0 w 9537539"/>
                  <a:gd name="connsiteY3" fmla="*/ 365125 h 365125"/>
                  <a:gd name="connsiteX4" fmla="*/ 0 w 9537539"/>
                  <a:gd name="connsiteY4" fmla="*/ 0 h 365125"/>
                  <a:gd name="connsiteX0" fmla="*/ 0 w 9537539"/>
                  <a:gd name="connsiteY0" fmla="*/ 0 h 386894"/>
                  <a:gd name="connsiteX1" fmla="*/ 9537539 w 9537539"/>
                  <a:gd name="connsiteY1" fmla="*/ 0 h 386894"/>
                  <a:gd name="connsiteX2" fmla="*/ 9440201 w 9537539"/>
                  <a:gd name="connsiteY2" fmla="*/ 386894 h 386894"/>
                  <a:gd name="connsiteX3" fmla="*/ 0 w 9537539"/>
                  <a:gd name="connsiteY3" fmla="*/ 365125 h 386894"/>
                  <a:gd name="connsiteX4" fmla="*/ 0 w 9537539"/>
                  <a:gd name="connsiteY4" fmla="*/ 0 h 386894"/>
                  <a:gd name="connsiteX0" fmla="*/ 0 w 9537539"/>
                  <a:gd name="connsiteY0" fmla="*/ 0 h 381490"/>
                  <a:gd name="connsiteX1" fmla="*/ 9537539 w 9537539"/>
                  <a:gd name="connsiteY1" fmla="*/ 0 h 381490"/>
                  <a:gd name="connsiteX2" fmla="*/ 9502280 w 9537539"/>
                  <a:gd name="connsiteY2" fmla="*/ 381490 h 381490"/>
                  <a:gd name="connsiteX3" fmla="*/ 0 w 9537539"/>
                  <a:gd name="connsiteY3" fmla="*/ 365125 h 381490"/>
                  <a:gd name="connsiteX4" fmla="*/ 0 w 9537539"/>
                  <a:gd name="connsiteY4" fmla="*/ 0 h 381490"/>
                  <a:gd name="connsiteX0" fmla="*/ 0 w 9537539"/>
                  <a:gd name="connsiteY0" fmla="*/ 0 h 388327"/>
                  <a:gd name="connsiteX1" fmla="*/ 9537539 w 9537539"/>
                  <a:gd name="connsiteY1" fmla="*/ 0 h 388327"/>
                  <a:gd name="connsiteX2" fmla="*/ 9386327 w 9537539"/>
                  <a:gd name="connsiteY2" fmla="*/ 388327 h 388327"/>
                  <a:gd name="connsiteX3" fmla="*/ 0 w 9537539"/>
                  <a:gd name="connsiteY3" fmla="*/ 365125 h 388327"/>
                  <a:gd name="connsiteX4" fmla="*/ 0 w 9537539"/>
                  <a:gd name="connsiteY4" fmla="*/ 0 h 388327"/>
                  <a:gd name="connsiteX0" fmla="*/ 0 w 9537539"/>
                  <a:gd name="connsiteY0" fmla="*/ 0 h 395164"/>
                  <a:gd name="connsiteX1" fmla="*/ 9537539 w 9537539"/>
                  <a:gd name="connsiteY1" fmla="*/ 0 h 395164"/>
                  <a:gd name="connsiteX2" fmla="*/ 9463629 w 9537539"/>
                  <a:gd name="connsiteY2" fmla="*/ 395164 h 395164"/>
                  <a:gd name="connsiteX3" fmla="*/ 0 w 9537539"/>
                  <a:gd name="connsiteY3" fmla="*/ 365125 h 395164"/>
                  <a:gd name="connsiteX4" fmla="*/ 0 w 9537539"/>
                  <a:gd name="connsiteY4" fmla="*/ 0 h 395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7539" h="395164">
                    <a:moveTo>
                      <a:pt x="0" y="0"/>
                    </a:moveTo>
                    <a:lnTo>
                      <a:pt x="9537539" y="0"/>
                    </a:lnTo>
                    <a:lnTo>
                      <a:pt x="9463629" y="395164"/>
                    </a:lnTo>
                    <a:lnTo>
                      <a:pt x="0" y="365125"/>
                    </a:lnTo>
                    <a:lnTo>
                      <a:pt x="0" y="0"/>
                    </a:lnTo>
                    <a:close/>
                  </a:path>
                </a:pathLst>
              </a:custGeom>
              <a:gradFill flip="none" rotWithShape="1">
                <a:gsLst>
                  <a:gs pos="0">
                    <a:schemeClr val="accent4"/>
                  </a:gs>
                  <a:gs pos="37000">
                    <a:schemeClr val="accent5"/>
                  </a:gs>
                  <a:gs pos="81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ompany name&#10;&#10;Description automatically generated">
                <a:extLst>
                  <a:ext uri="{FF2B5EF4-FFF2-40B4-BE49-F238E27FC236}">
                    <a16:creationId xmlns:a16="http://schemas.microsoft.com/office/drawing/2014/main" id="{CF770460-0DFA-A935-1C0B-0B72ED14FD87}"/>
                  </a:ext>
                </a:extLst>
              </p:cNvPr>
              <p:cNvPicPr>
                <a:picLocks noChangeAspect="1"/>
              </p:cNvPicPr>
              <p:nvPr userDrawn="1"/>
            </p:nvPicPr>
            <p:blipFill rotWithShape="1">
              <a:blip r:embed="rId2"/>
              <a:srcRect l="9887" t="35105" r="8931" b="35528"/>
              <a:stretch/>
            </p:blipFill>
            <p:spPr>
              <a:xfrm>
                <a:off x="10235860" y="851000"/>
                <a:ext cx="1756458" cy="635392"/>
              </a:xfrm>
              <a:prstGeom prst="rect">
                <a:avLst/>
              </a:prstGeom>
            </p:spPr>
          </p:pic>
        </p:grpSp>
        <p:pic>
          <p:nvPicPr>
            <p:cNvPr id="6" name="Picture 6" descr="Massachusetts General Hospital - Wikipedia">
              <a:extLst>
                <a:ext uri="{FF2B5EF4-FFF2-40B4-BE49-F238E27FC236}">
                  <a16:creationId xmlns:a16="http://schemas.microsoft.com/office/drawing/2014/main" id="{0706FD87-EE3C-45EF-0789-A35E0A6C92C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93905" y="6414356"/>
              <a:ext cx="433138" cy="4152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arvard University - Wikipedia">
              <a:extLst>
                <a:ext uri="{FF2B5EF4-FFF2-40B4-BE49-F238E27FC236}">
                  <a16:creationId xmlns:a16="http://schemas.microsoft.com/office/drawing/2014/main" id="{D5CD2AA0-F180-AB0A-0D84-6B817F4C154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4227" y="6346658"/>
              <a:ext cx="528033" cy="51134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12767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0E4CCA7-19BF-3746-0B29-CEEE3159D554}"/>
              </a:ext>
            </a:extLst>
          </p:cNvPr>
          <p:cNvSpPr/>
          <p:nvPr/>
        </p:nvSpPr>
        <p:spPr>
          <a:xfrm>
            <a:off x="639192" y="1506618"/>
            <a:ext cx="10138299" cy="710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6B52555B-9053-87F3-0FA0-670C0277FCDA}"/>
              </a:ext>
            </a:extLst>
          </p:cNvPr>
          <p:cNvSpPr>
            <a:spLocks noGrp="1"/>
          </p:cNvSpPr>
          <p:nvPr>
            <p:ph type="title"/>
          </p:nvPr>
        </p:nvSpPr>
        <p:spPr/>
        <p:txBody>
          <a:bodyPr anchor="ctr" anchorCtr="0">
            <a:normAutofit/>
          </a:bodyPr>
          <a:lstStyle/>
          <a:p>
            <a:r>
              <a:rPr kumimoji="0" lang="en-US" sz="3600" b="1" i="0" u="none" strike="noStrike" kern="1200" cap="none" spc="0" normalizeH="0" baseline="0" noProof="0" dirty="0">
                <a:ln>
                  <a:noFill/>
                </a:ln>
                <a:solidFill>
                  <a:srgbClr val="000000"/>
                </a:solidFill>
                <a:effectLst/>
                <a:uLnTx/>
                <a:uFillTx/>
                <a:latin typeface="Century Gothic" panose="020B0502020202020204" pitchFamily="34" charset="0"/>
                <a:ea typeface="+mj-ea"/>
                <a:cs typeface="+mj-cs"/>
              </a:rPr>
              <a:t>Voltron Oncology Pipeline </a:t>
            </a:r>
            <a:r>
              <a:rPr lang="en-US" dirty="0">
                <a:solidFill>
                  <a:srgbClr val="000000"/>
                </a:solidFill>
              </a:rPr>
              <a:t>Overview</a:t>
            </a:r>
            <a:endParaRPr lang="en-US" dirty="0"/>
          </a:p>
        </p:txBody>
      </p:sp>
      <p:sp>
        <p:nvSpPr>
          <p:cNvPr id="3" name="Content Placeholder 2">
            <a:extLst>
              <a:ext uri="{FF2B5EF4-FFF2-40B4-BE49-F238E27FC236}">
                <a16:creationId xmlns:a16="http://schemas.microsoft.com/office/drawing/2014/main" id="{83A1C41A-6868-544C-FDAF-F51E8B6B8084}"/>
              </a:ext>
            </a:extLst>
          </p:cNvPr>
          <p:cNvSpPr>
            <a:spLocks noGrp="1"/>
          </p:cNvSpPr>
          <p:nvPr>
            <p:ph idx="1"/>
          </p:nvPr>
        </p:nvSpPr>
        <p:spPr>
          <a:xfrm>
            <a:off x="514109" y="2343705"/>
            <a:ext cx="11208785" cy="3828495"/>
          </a:xfrm>
        </p:spPr>
        <p:txBody>
          <a:bodyPr>
            <a:normAutofit fontScale="92500" lnSpcReduction="10000"/>
          </a:bodyPr>
          <a:lstStyle/>
          <a:p>
            <a:pPr marL="182563" indent="-182563">
              <a:lnSpc>
                <a:spcPct val="100000"/>
              </a:lnSpc>
              <a:spcBef>
                <a:spcPts val="0"/>
              </a:spcBef>
              <a:buSzTx/>
              <a:defRPr/>
            </a:pPr>
            <a:r>
              <a:rPr lang="en-US" sz="1800" b="1" dirty="0">
                <a:latin typeface="Proxima Nova Alt Rg" panose="02000506030000020004"/>
                <a:cs typeface="+mn-cs"/>
              </a:rPr>
              <a:t>VTX-067 (Head and Neck/Cervical) </a:t>
            </a:r>
            <a:r>
              <a:rPr kumimoji="0" lang="en-US" sz="1800" b="0" i="0" u="none" strike="noStrike" kern="1200" cap="none" spc="0" normalizeH="0" baseline="0" noProof="0" dirty="0">
                <a:ln>
                  <a:noFill/>
                </a:ln>
                <a:solidFill>
                  <a:schemeClr val="tx1"/>
                </a:solidFill>
                <a:effectLst/>
                <a:uLnTx/>
                <a:uFillTx/>
                <a:latin typeface="Proxima Nova Alt Rg" panose="02000506030000020004"/>
                <a:ea typeface="+mn-ea"/>
                <a:cs typeface="+mn-cs"/>
              </a:rPr>
              <a:t>Potent activity in E6/E7 Human Papilloma Virus (HPV) related cancer animal models</a:t>
            </a:r>
          </a:p>
          <a:p>
            <a:pPr marL="509588" marR="0" lvl="1"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chemeClr val="tx1"/>
                </a:solidFill>
                <a:effectLst/>
                <a:uLnTx/>
                <a:uFillTx/>
                <a:latin typeface="Proxima Nova Alt Rg" panose="02000506030000020004"/>
                <a:ea typeface="+mn-ea"/>
                <a:cs typeface="+mn-cs"/>
              </a:rPr>
              <a:t>IND pathway and First-In-Human protocols confirmed through FDA Pre-IND meeting</a:t>
            </a:r>
          </a:p>
          <a:p>
            <a:pPr marL="509588" marR="0" lvl="1"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chemeClr val="tx1"/>
                </a:solidFill>
                <a:effectLst/>
                <a:uLnTx/>
                <a:uFillTx/>
                <a:latin typeface="Proxima Nova Alt Rg" panose="02000506030000020004"/>
                <a:ea typeface="+mn-ea"/>
                <a:cs typeface="+mn-cs"/>
              </a:rPr>
              <a:t>E6/E7 expressed in </a:t>
            </a:r>
            <a:r>
              <a:rPr lang="en-US" dirty="0">
                <a:latin typeface="Proxima Nova Alt Rg" panose="02000506030000020004"/>
                <a:cs typeface="+mn-cs"/>
              </a:rPr>
              <a:t>100</a:t>
            </a:r>
            <a:r>
              <a:rPr kumimoji="0" lang="en-US" b="0" i="0" u="none" strike="noStrike" kern="1200" cap="none" spc="0" normalizeH="0" baseline="0" noProof="0" dirty="0">
                <a:ln>
                  <a:noFill/>
                </a:ln>
                <a:solidFill>
                  <a:schemeClr val="tx1"/>
                </a:solidFill>
                <a:effectLst/>
                <a:uLnTx/>
                <a:uFillTx/>
                <a:latin typeface="Proxima Nova Alt Rg" panose="02000506030000020004"/>
                <a:ea typeface="+mn-ea"/>
                <a:cs typeface="+mn-cs"/>
              </a:rPr>
              <a:t>% of Cervical, Head and Neck cancers</a:t>
            </a:r>
          </a:p>
          <a:p>
            <a:pPr marL="182563" indent="-182563">
              <a:lnSpc>
                <a:spcPct val="100000"/>
              </a:lnSpc>
              <a:spcBef>
                <a:spcPts val="0"/>
              </a:spcBef>
              <a:buSzTx/>
              <a:defRPr/>
            </a:pPr>
            <a:endParaRPr lang="en-US" sz="1800" b="1" dirty="0">
              <a:latin typeface="Proxima Nova Alt Rg" panose="02000506030000020004"/>
              <a:cs typeface="+mn-cs"/>
            </a:endParaRPr>
          </a:p>
          <a:p>
            <a:pPr marL="182563" indent="-182563">
              <a:lnSpc>
                <a:spcPct val="100000"/>
              </a:lnSpc>
              <a:spcBef>
                <a:spcPts val="0"/>
              </a:spcBef>
              <a:buSzTx/>
              <a:defRPr/>
            </a:pPr>
            <a:r>
              <a:rPr lang="en-US" sz="1800" b="1" dirty="0">
                <a:latin typeface="Proxima Nova Alt Rg" panose="02000506030000020004"/>
                <a:cs typeface="+mn-cs"/>
              </a:rPr>
              <a:t>VTX-0P4 (Prostate, Bladder, and Renal) </a:t>
            </a:r>
            <a:r>
              <a:rPr kumimoji="0" lang="en-US" sz="1800" b="0" i="0" u="none" strike="noStrike" kern="1200" cap="none" spc="0" normalizeH="0" baseline="0" noProof="0" dirty="0">
                <a:ln>
                  <a:noFill/>
                </a:ln>
                <a:solidFill>
                  <a:srgbClr val="000000"/>
                </a:solidFill>
                <a:effectLst/>
                <a:uLnTx/>
                <a:uFillTx/>
                <a:latin typeface="Proxima Nova Alt Rg" panose="02000506030000020004"/>
                <a:ea typeface="+mn-ea"/>
                <a:cs typeface="+mn-cs"/>
              </a:rPr>
              <a:t>Prostate-Stem-Cell-Antigen (PSCA) therapy candidate </a:t>
            </a:r>
            <a:r>
              <a:rPr lang="en-US" sz="1800" dirty="0">
                <a:solidFill>
                  <a:srgbClr val="000000"/>
                </a:solidFill>
                <a:latin typeface="Proxima Nova Alt Rg" panose="02000506030000020004"/>
              </a:rPr>
              <a:t>demonstrated statistically significant dose-dependent immune system activity against its tumor target, PSCA, in pre-clinical animal models</a:t>
            </a:r>
            <a:endParaRPr lang="en-US" sz="1800" dirty="0">
              <a:latin typeface="Proxima Nova Alt Rg" panose="02000506030000020004"/>
              <a:cs typeface="+mn-cs"/>
            </a:endParaRPr>
          </a:p>
          <a:p>
            <a:pPr marL="509588" lvl="1" indent="-177800">
              <a:lnSpc>
                <a:spcPct val="100000"/>
              </a:lnSpc>
              <a:spcBef>
                <a:spcPts val="0"/>
              </a:spcBef>
              <a:buSzTx/>
              <a:buFont typeface="Arial" panose="020B0604020202020204" pitchFamily="34" charset="0"/>
              <a:buChar char="˗"/>
              <a:defRPr/>
            </a:pPr>
            <a:r>
              <a:rPr lang="en-US" dirty="0">
                <a:latin typeface="Proxima Nova Alt Rg" panose="02000506030000020004"/>
                <a:cs typeface="+mn-cs"/>
              </a:rPr>
              <a:t>Preclinical studies for VTX-0P4 with anti-PD1 – </a:t>
            </a:r>
            <a:r>
              <a:rPr lang="en-US" kern="100" dirty="0">
                <a:solidFill>
                  <a:srgbClr val="000000"/>
                </a:solidFill>
                <a:latin typeface="Proxima Nova Alt Rg" panose="02000506030000020004"/>
                <a:cs typeface="Times New Roman" panose="02020603050405020304" pitchFamily="18" charset="0"/>
              </a:rPr>
              <a:t>Showed statistically </a:t>
            </a:r>
            <a:r>
              <a:rPr lang="en-US" kern="100" dirty="0">
                <a:solidFill>
                  <a:srgbClr val="000000"/>
                </a:solidFill>
                <a:latin typeface="Proxima Nova Alt Rg" panose="02000506030000020004"/>
                <a:ea typeface="Calibri" panose="020F0502020204030204" pitchFamily="34" charset="0"/>
                <a:cs typeface="Times New Roman" panose="02020603050405020304" pitchFamily="18" charset="0"/>
              </a:rPr>
              <a:t>significant improvement in survival and tumor reduction</a:t>
            </a:r>
            <a:endParaRPr lang="en-US" dirty="0">
              <a:latin typeface="Proxima Nova Alt Rg" panose="02000506030000020004"/>
              <a:cs typeface="+mn-cs"/>
            </a:endParaRPr>
          </a:p>
          <a:p>
            <a:pPr marL="509588" lvl="1" indent="-177800">
              <a:lnSpc>
                <a:spcPct val="110000"/>
              </a:lnSpc>
              <a:spcBef>
                <a:spcPts val="0"/>
              </a:spcBef>
              <a:buSzTx/>
              <a:buFont typeface="Arial" panose="020B0604020202020204" pitchFamily="34" charset="0"/>
              <a:buChar char="˗"/>
              <a:defRPr/>
            </a:pPr>
            <a:r>
              <a:rPr lang="en-US" dirty="0">
                <a:latin typeface="Proxima Nova Alt Rg" panose="02000506030000020004"/>
                <a:cs typeface="+mn-cs"/>
              </a:rPr>
              <a:t>PSCA expressed in 80% - 90% of primary Prostate Cancers, 95% of Renal Cancers, and 50% of Bladder Cancers</a:t>
            </a:r>
          </a:p>
          <a:p>
            <a:pPr marL="0" indent="-185737">
              <a:lnSpc>
                <a:spcPct val="110000"/>
              </a:lnSpc>
              <a:spcBef>
                <a:spcPts val="0"/>
              </a:spcBef>
              <a:buSzTx/>
              <a:buFont typeface="Arial" panose="020B0604020202020204" pitchFamily="34" charset="0"/>
              <a:buChar char="˗"/>
              <a:defRPr/>
            </a:pPr>
            <a:r>
              <a:rPr lang="en-US" b="1" dirty="0">
                <a:latin typeface="Proxima Nova Alt Rg" panose="02000506030000020004"/>
                <a:cs typeface="+mn-cs"/>
              </a:rPr>
              <a:t>Potential Future Oncology Targets:</a:t>
            </a:r>
          </a:p>
          <a:p>
            <a:pPr marL="509588" lvl="1" indent="-177800">
              <a:lnSpc>
                <a:spcPct val="110000"/>
              </a:lnSpc>
              <a:spcBef>
                <a:spcPts val="0"/>
              </a:spcBef>
              <a:buSzTx/>
              <a:buFont typeface="Arial" panose="020B0604020202020204" pitchFamily="34" charset="0"/>
              <a:buChar char="˗"/>
              <a:defRPr/>
            </a:pPr>
            <a:r>
              <a:rPr lang="en-US" sz="2000" dirty="0">
                <a:latin typeface="Proxima Nova Alt Rg" panose="02000506030000020004"/>
                <a:cs typeface="+mn-cs"/>
              </a:rPr>
              <a:t>Nectin-4 – attractive tumor-associated antigen target in Lung, Ovarian, Esophageal, and Bladder</a:t>
            </a:r>
          </a:p>
        </p:txBody>
      </p:sp>
      <p:sp>
        <p:nvSpPr>
          <p:cNvPr id="5" name="TextBox 4">
            <a:extLst>
              <a:ext uri="{FF2B5EF4-FFF2-40B4-BE49-F238E27FC236}">
                <a16:creationId xmlns:a16="http://schemas.microsoft.com/office/drawing/2014/main" id="{4D8CC394-BC5A-2406-073A-7C3E2A145E98}"/>
              </a:ext>
            </a:extLst>
          </p:cNvPr>
          <p:cNvSpPr txBox="1"/>
          <p:nvPr/>
        </p:nvSpPr>
        <p:spPr>
          <a:xfrm>
            <a:off x="807872" y="1519909"/>
            <a:ext cx="10573304" cy="646331"/>
          </a:xfrm>
          <a:prstGeom prst="rect">
            <a:avLst/>
          </a:prstGeom>
          <a:noFill/>
        </p:spPr>
        <p:txBody>
          <a:bodyPr wrap="square">
            <a:spAutoFit/>
          </a:bodyPr>
          <a:lstStyle/>
          <a:p>
            <a:r>
              <a:rPr kumimoji="0" lang="en-US" sz="1800" b="1" i="1" u="none" strike="noStrike" kern="1200" cap="none" spc="0" normalizeH="0" baseline="0" noProof="0" dirty="0">
                <a:ln>
                  <a:noFill/>
                </a:ln>
                <a:solidFill>
                  <a:schemeClr val="bg1"/>
                </a:solidFill>
                <a:effectLst/>
                <a:uLnTx/>
                <a:uFillTx/>
                <a:latin typeface="Proxima Nova Alt Rg" panose="02000506030000020004"/>
                <a:ea typeface="+mj-ea"/>
                <a:cs typeface="+mj-cs"/>
              </a:rPr>
              <a:t>Innovative Technology Platform Focused on Providing Novel Treatment Solutions in Difficult to Treat Cancers</a:t>
            </a:r>
            <a:endParaRPr lang="en-US" b="1" dirty="0">
              <a:solidFill>
                <a:schemeClr val="bg1"/>
              </a:solidFill>
              <a:latin typeface="Proxima Nova Alt Rg" panose="02000506030000020004"/>
            </a:endParaRPr>
          </a:p>
        </p:txBody>
      </p:sp>
    </p:spTree>
    <p:extLst>
      <p:ext uri="{BB962C8B-B14F-4D97-AF65-F5344CB8AC3E}">
        <p14:creationId xmlns:p14="http://schemas.microsoft.com/office/powerpoint/2010/main" val="2249737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71326-987A-8B35-69AC-CFCE46421E9C}"/>
              </a:ext>
            </a:extLst>
          </p:cNvPr>
          <p:cNvSpPr>
            <a:spLocks noGrp="1"/>
          </p:cNvSpPr>
          <p:nvPr>
            <p:ph type="title"/>
          </p:nvPr>
        </p:nvSpPr>
        <p:spPr/>
        <p:txBody>
          <a:bodyPr anchor="ctr" anchorCtr="0">
            <a:normAutofit/>
          </a:bodyPr>
          <a:lstStyle/>
          <a:p>
            <a:r>
              <a:rPr lang="en-US" dirty="0"/>
              <a:t>Disclaimer and Safe Harbor</a:t>
            </a:r>
          </a:p>
        </p:txBody>
      </p:sp>
      <p:sp>
        <p:nvSpPr>
          <p:cNvPr id="4" name="Content Placeholder 5">
            <a:extLst>
              <a:ext uri="{FF2B5EF4-FFF2-40B4-BE49-F238E27FC236}">
                <a16:creationId xmlns:a16="http://schemas.microsoft.com/office/drawing/2014/main" id="{82680666-3A8E-64BD-E8D8-6B6283DB6727}"/>
              </a:ext>
            </a:extLst>
          </p:cNvPr>
          <p:cNvSpPr txBox="1">
            <a:spLocks/>
          </p:cNvSpPr>
          <p:nvPr/>
        </p:nvSpPr>
        <p:spPr>
          <a:xfrm>
            <a:off x="814003" y="1665595"/>
            <a:ext cx="10548264" cy="4316053"/>
          </a:xfrm>
          <a:prstGeom prst="rect">
            <a:avLst/>
          </a:prstGeom>
          <a:solidFill>
            <a:schemeClr val="bg1"/>
          </a:solidFill>
        </p:spPr>
        <p:txBody>
          <a:bodyPr vert="horz" wrap="square" lIns="45720" tIns="45720" rIns="91440" bIns="45720" rtlCol="0">
            <a:sp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
                <a:srgbClr val="C00000"/>
              </a:buClr>
              <a:buSzPct val="100000"/>
              <a:buFontTx/>
              <a:buNone/>
              <a:tabLst/>
              <a:defRPr/>
            </a:pPr>
            <a:r>
              <a:rPr kumimoji="0" lang="en-US" sz="1600" b="0" i="0" u="none" strike="noStrike" kern="1200" cap="none" spc="0" normalizeH="0" baseline="0" noProof="0" dirty="0">
                <a:ln>
                  <a:noFill/>
                </a:ln>
                <a:solidFill>
                  <a:srgbClr val="000000"/>
                </a:solidFill>
                <a:effectLst/>
                <a:uLnTx/>
                <a:uFillTx/>
                <a:latin typeface="Proxima Nova Alt Rg" panose="02000506030000020004"/>
                <a:ea typeface="+mn-ea"/>
                <a:cs typeface="Arial" pitchFamily="34" charset="0"/>
              </a:rPr>
              <a:t>This document does not constitute an offering document. Potential investors or shareholders should not rely on the information contained in this document before making an investment decision. This presentation is being provided for the sole purpose of providing the recipients with background information about Voltron’s business. This presentation, including the information contained in this disclaimer, does not constitute an offer, invitation or recommendation to subscribe for or purchase any security and neither the presentation, disclaimer nor anything contained in them forms the basis of any contract or commitment. </a:t>
            </a:r>
          </a:p>
          <a:p>
            <a:pPr marL="0" marR="0" lvl="0" indent="0" algn="just" defTabSz="914400" rtl="0" eaLnBrk="1" fontAlgn="auto" latinLnBrk="0" hangingPunct="1">
              <a:lnSpc>
                <a:spcPct val="100000"/>
              </a:lnSpc>
              <a:spcBef>
                <a:spcPts val="0"/>
              </a:spcBef>
              <a:spcAft>
                <a:spcPts val="0"/>
              </a:spcAft>
              <a:buClr>
                <a:srgbClr val="C00000"/>
              </a:buClr>
              <a:buSzPct val="100000"/>
              <a:buFontTx/>
              <a:buNone/>
              <a:tabLst/>
              <a:defRPr/>
            </a:pPr>
            <a:endParaRPr kumimoji="0" lang="en-US" sz="1600" b="0" i="0" u="none" strike="noStrike" kern="1200" cap="none" spc="0" normalizeH="0" baseline="0" noProof="0" dirty="0">
              <a:ln>
                <a:noFill/>
              </a:ln>
              <a:solidFill>
                <a:srgbClr val="000000"/>
              </a:solidFill>
              <a:effectLst/>
              <a:uLnTx/>
              <a:uFillTx/>
              <a:latin typeface="Proxima Nova Alt Rg" panose="02000506030000020004"/>
              <a:ea typeface="+mn-ea"/>
              <a:cs typeface="Arial" pitchFamily="34" charset="0"/>
            </a:endParaRPr>
          </a:p>
          <a:p>
            <a:pPr marL="0" marR="0" lvl="0" indent="0" algn="l" defTabSz="914400" rtl="0" eaLnBrk="1" fontAlgn="auto" latinLnBrk="0" hangingPunct="1">
              <a:lnSpc>
                <a:spcPct val="90000"/>
              </a:lnSpc>
              <a:spcBef>
                <a:spcPts val="1000"/>
              </a:spcBef>
              <a:spcAft>
                <a:spcPts val="0"/>
              </a:spcAft>
              <a:buClr>
                <a:srgbClr val="FFFFFF"/>
              </a:buClr>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Proxima Nova Alt Rg" panose="02000506030000020004"/>
                <a:ea typeface="+mn-ea"/>
                <a:cs typeface="+mn-cs"/>
              </a:rPr>
              <a:t>Safe Harbor Statement</a:t>
            </a:r>
          </a:p>
          <a:p>
            <a:pPr marL="0" marR="0" lvl="0" indent="0" algn="l" defTabSz="914400" rtl="0" eaLnBrk="1" fontAlgn="auto" latinLnBrk="0" hangingPunct="1">
              <a:lnSpc>
                <a:spcPct val="90000"/>
              </a:lnSpc>
              <a:spcBef>
                <a:spcPts val="1000"/>
              </a:spcBef>
              <a:spcAft>
                <a:spcPts val="0"/>
              </a:spcAft>
              <a:buClr>
                <a:srgbClr val="78C80E"/>
              </a:buClr>
              <a:buSzTx/>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Proxima Nova Alt Rg" panose="02000506030000020004"/>
                <a:ea typeface="+mn-ea"/>
                <a:cs typeface="+mn-cs"/>
              </a:rPr>
              <a:t>This presentation contains "forward-looking statements" within the meaning of the “safe-harbor” provisions of the private securities litigation reform act of 1995. Such statements involve known and unknown risks, uncertainties and other factors that could cause the actual results of the Company to differ materially from the results expressed or implied by such statements, including changes from anticipated levels of revenues, future national or regional economic and competitive conditions, difficulties in developing the Company’s technology platforms, retaining and expanding the Company’s customer base, fluctuations in consumer spending on the Company’s products and other factors. Accordingly, although the Company believes that the expectations reflected in such forward-looking statements are reasonable, there can be no assurance that such expectations will prove to be correct. The Company has no obligation to update the forward-looking information contained in this presentation</a:t>
            </a:r>
            <a:endParaRPr kumimoji="0" lang="en-US" sz="1600" b="0" i="0" u="none" strike="noStrike" kern="1200" cap="none" spc="0" normalizeH="0" baseline="0" noProof="0" dirty="0">
              <a:ln>
                <a:noFill/>
              </a:ln>
              <a:solidFill>
                <a:srgbClr val="000000"/>
              </a:solidFill>
              <a:effectLst/>
              <a:uLnTx/>
              <a:uFillTx/>
              <a:latin typeface="Proxima Nova Alt Rg" panose="02000506030000020004"/>
              <a:ea typeface="+mn-ea"/>
              <a:cs typeface="Arial" pitchFamily="34" charset="0"/>
            </a:endParaRPr>
          </a:p>
        </p:txBody>
      </p:sp>
    </p:spTree>
    <p:extLst>
      <p:ext uri="{BB962C8B-B14F-4D97-AF65-F5344CB8AC3E}">
        <p14:creationId xmlns:p14="http://schemas.microsoft.com/office/powerpoint/2010/main" val="2613739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2555B-9053-87F3-0FA0-670C0277FCDA}"/>
              </a:ext>
            </a:extLst>
          </p:cNvPr>
          <p:cNvSpPr>
            <a:spLocks noGrp="1"/>
          </p:cNvSpPr>
          <p:nvPr>
            <p:ph type="title"/>
          </p:nvPr>
        </p:nvSpPr>
        <p:spPr/>
        <p:txBody>
          <a:bodyPr anchor="ctr" anchorCtr="0">
            <a:normAutofit/>
          </a:bodyPr>
          <a:lstStyle/>
          <a:p>
            <a:r>
              <a:rPr lang="en-US" dirty="0"/>
              <a:t>Market Opportunity Overview</a:t>
            </a:r>
          </a:p>
        </p:txBody>
      </p:sp>
      <p:sp>
        <p:nvSpPr>
          <p:cNvPr id="8" name="Rectangle: Rounded Corners 7">
            <a:extLst>
              <a:ext uri="{FF2B5EF4-FFF2-40B4-BE49-F238E27FC236}">
                <a16:creationId xmlns:a16="http://schemas.microsoft.com/office/drawing/2014/main" id="{B9F7ABB1-F24F-B061-34D4-7D88B3F8BD64}"/>
              </a:ext>
            </a:extLst>
          </p:cNvPr>
          <p:cNvSpPr/>
          <p:nvPr/>
        </p:nvSpPr>
        <p:spPr>
          <a:xfrm>
            <a:off x="1260631" y="1530554"/>
            <a:ext cx="9667783" cy="11984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TextBox 8">
            <a:extLst>
              <a:ext uri="{FF2B5EF4-FFF2-40B4-BE49-F238E27FC236}">
                <a16:creationId xmlns:a16="http://schemas.microsoft.com/office/drawing/2014/main" id="{1862C52B-178A-0874-FD99-280EA4F0E6C0}"/>
              </a:ext>
            </a:extLst>
          </p:cNvPr>
          <p:cNvSpPr txBox="1"/>
          <p:nvPr/>
        </p:nvSpPr>
        <p:spPr>
          <a:xfrm>
            <a:off x="1302696" y="1644510"/>
            <a:ext cx="9494907" cy="923330"/>
          </a:xfrm>
          <a:prstGeom prst="rect">
            <a:avLst/>
          </a:prstGeom>
          <a:noFill/>
        </p:spPr>
        <p:txBody>
          <a:bodyPr wrap="none" rtlCol="0">
            <a:spAutoFit/>
          </a:bodyPr>
          <a:lstStyle/>
          <a:p>
            <a:pPr marL="285750" indent="-285750">
              <a:buFont typeface="Arial" panose="020B0604020202020204" pitchFamily="34" charset="0"/>
              <a:buChar char="•"/>
            </a:pPr>
            <a:r>
              <a:rPr lang="en-US" b="1" i="1" dirty="0">
                <a:solidFill>
                  <a:schemeClr val="bg1"/>
                </a:solidFill>
                <a:latin typeface="Proxima Nova Alt Rg" panose="02000506030000020004"/>
              </a:rPr>
              <a:t>Our targets address unmet medical needs with large commercial opportunities</a:t>
            </a:r>
          </a:p>
          <a:p>
            <a:pPr marL="285750" indent="-285750">
              <a:buFont typeface="Arial" panose="020B0604020202020204" pitchFamily="34" charset="0"/>
              <a:buChar char="•"/>
            </a:pPr>
            <a:r>
              <a:rPr lang="en-US" b="1" i="1" dirty="0">
                <a:solidFill>
                  <a:schemeClr val="bg1"/>
                </a:solidFill>
                <a:latin typeface="Proxima Nova Alt Rg" panose="02000506030000020004"/>
              </a:rPr>
              <a:t>These are very high-value targets with abbreviated regulatory pathways</a:t>
            </a:r>
          </a:p>
          <a:p>
            <a:pPr marL="285750" indent="-285750">
              <a:buFont typeface="Arial" panose="020B0604020202020204" pitchFamily="34" charset="0"/>
              <a:buChar char="•"/>
            </a:pPr>
            <a:r>
              <a:rPr lang="en-US" b="1" i="1" dirty="0">
                <a:solidFill>
                  <a:schemeClr val="bg1"/>
                </a:solidFill>
                <a:latin typeface="Proxima Nova Alt Rg" panose="02000506030000020004"/>
              </a:rPr>
              <a:t>Initial focus will be on Orphan Drug cancers as classified by the FDA</a:t>
            </a:r>
          </a:p>
        </p:txBody>
      </p:sp>
      <p:graphicFrame>
        <p:nvGraphicFramePr>
          <p:cNvPr id="10" name="Table 9">
            <a:extLst>
              <a:ext uri="{FF2B5EF4-FFF2-40B4-BE49-F238E27FC236}">
                <a16:creationId xmlns:a16="http://schemas.microsoft.com/office/drawing/2014/main" id="{F167289F-8D52-985E-FAD6-BDCA3C35A0C8}"/>
              </a:ext>
            </a:extLst>
          </p:cNvPr>
          <p:cNvGraphicFramePr>
            <a:graphicFrameLocks noGrp="1"/>
          </p:cNvGraphicFramePr>
          <p:nvPr>
            <p:extLst>
              <p:ext uri="{D42A27DB-BD31-4B8C-83A1-F6EECF244321}">
                <p14:modId xmlns:p14="http://schemas.microsoft.com/office/powerpoint/2010/main" val="610793099"/>
              </p:ext>
            </p:extLst>
          </p:nvPr>
        </p:nvGraphicFramePr>
        <p:xfrm>
          <a:off x="514351" y="3560826"/>
          <a:ext cx="10496547" cy="1543832"/>
        </p:xfrm>
        <a:graphic>
          <a:graphicData uri="http://schemas.openxmlformats.org/drawingml/2006/table">
            <a:tbl>
              <a:tblPr/>
              <a:tblGrid>
                <a:gridCol w="1872828">
                  <a:extLst>
                    <a:ext uri="{9D8B030D-6E8A-4147-A177-3AD203B41FA5}">
                      <a16:colId xmlns:a16="http://schemas.microsoft.com/office/drawing/2014/main" val="1318449592"/>
                    </a:ext>
                  </a:extLst>
                </a:gridCol>
                <a:gridCol w="958191">
                  <a:extLst>
                    <a:ext uri="{9D8B030D-6E8A-4147-A177-3AD203B41FA5}">
                      <a16:colId xmlns:a16="http://schemas.microsoft.com/office/drawing/2014/main" val="4204669646"/>
                    </a:ext>
                  </a:extLst>
                </a:gridCol>
                <a:gridCol w="958191">
                  <a:extLst>
                    <a:ext uri="{9D8B030D-6E8A-4147-A177-3AD203B41FA5}">
                      <a16:colId xmlns:a16="http://schemas.microsoft.com/office/drawing/2014/main" val="3714973796"/>
                    </a:ext>
                  </a:extLst>
                </a:gridCol>
                <a:gridCol w="958191">
                  <a:extLst>
                    <a:ext uri="{9D8B030D-6E8A-4147-A177-3AD203B41FA5}">
                      <a16:colId xmlns:a16="http://schemas.microsoft.com/office/drawing/2014/main" val="3714692266"/>
                    </a:ext>
                  </a:extLst>
                </a:gridCol>
                <a:gridCol w="958191">
                  <a:extLst>
                    <a:ext uri="{9D8B030D-6E8A-4147-A177-3AD203B41FA5}">
                      <a16:colId xmlns:a16="http://schemas.microsoft.com/office/drawing/2014/main" val="3222357679"/>
                    </a:ext>
                  </a:extLst>
                </a:gridCol>
                <a:gridCol w="958191">
                  <a:extLst>
                    <a:ext uri="{9D8B030D-6E8A-4147-A177-3AD203B41FA5}">
                      <a16:colId xmlns:a16="http://schemas.microsoft.com/office/drawing/2014/main" val="3028946542"/>
                    </a:ext>
                  </a:extLst>
                </a:gridCol>
                <a:gridCol w="958191">
                  <a:extLst>
                    <a:ext uri="{9D8B030D-6E8A-4147-A177-3AD203B41FA5}">
                      <a16:colId xmlns:a16="http://schemas.microsoft.com/office/drawing/2014/main" val="867897897"/>
                    </a:ext>
                  </a:extLst>
                </a:gridCol>
                <a:gridCol w="958191">
                  <a:extLst>
                    <a:ext uri="{9D8B030D-6E8A-4147-A177-3AD203B41FA5}">
                      <a16:colId xmlns:a16="http://schemas.microsoft.com/office/drawing/2014/main" val="2565318416"/>
                    </a:ext>
                  </a:extLst>
                </a:gridCol>
                <a:gridCol w="958191">
                  <a:extLst>
                    <a:ext uri="{9D8B030D-6E8A-4147-A177-3AD203B41FA5}">
                      <a16:colId xmlns:a16="http://schemas.microsoft.com/office/drawing/2014/main" val="577870643"/>
                    </a:ext>
                  </a:extLst>
                </a:gridCol>
                <a:gridCol w="958191">
                  <a:extLst>
                    <a:ext uri="{9D8B030D-6E8A-4147-A177-3AD203B41FA5}">
                      <a16:colId xmlns:a16="http://schemas.microsoft.com/office/drawing/2014/main" val="584304360"/>
                    </a:ext>
                  </a:extLst>
                </a:gridCol>
              </a:tblGrid>
              <a:tr h="385958">
                <a:tc rowSpan="2">
                  <a:txBody>
                    <a:bodyPr/>
                    <a:lstStyle/>
                    <a:p>
                      <a:pPr algn="l" fontAlgn="b"/>
                      <a:endParaRPr lang="en-US" sz="1200" b="0" i="0" u="none" strike="noStrike" dirty="0">
                        <a:solidFill>
                          <a:srgbClr val="000000"/>
                        </a:solidFill>
                        <a:effectLst/>
                        <a:latin typeface="Calibri" panose="020F0502020204030204" pitchFamily="34" charset="0"/>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fontAlgn="ctr"/>
                      <a:r>
                        <a:rPr lang="en-US" sz="1200" b="1" i="0" u="none" strike="noStrike" dirty="0">
                          <a:solidFill>
                            <a:schemeClr val="bg1"/>
                          </a:solidFill>
                          <a:effectLst/>
                          <a:latin typeface="Calibri" panose="020F0502020204030204" pitchFamily="34" charset="0"/>
                        </a:rPr>
                        <a:t>Current Targets</a:t>
                      </a: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ctr"/>
                      <a:r>
                        <a:rPr lang="en-US" sz="1200" b="1" i="0" u="none" strike="noStrike" dirty="0">
                          <a:solidFill>
                            <a:schemeClr val="bg1"/>
                          </a:solidFill>
                          <a:effectLst/>
                          <a:latin typeface="Calibri" panose="020F0502020204030204" pitchFamily="34" charset="0"/>
                        </a:rPr>
                        <a:t>Future Targets</a:t>
                      </a: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44507848"/>
                  </a:ext>
                </a:extLst>
              </a:tr>
              <a:tr h="385958">
                <a:tc vMerge="1">
                  <a:txBody>
                    <a:bodyPr/>
                    <a:lstStyle/>
                    <a:p>
                      <a:pPr algn="l" fontAlgn="b"/>
                      <a:endParaRPr lang="en-US" sz="1200" b="0" i="0" u="none" strike="noStrike" dirty="0">
                        <a:solidFill>
                          <a:srgbClr val="000000"/>
                        </a:solidFill>
                        <a:effectLst/>
                        <a:latin typeface="Calibri" panose="020F0502020204030204" pitchFamily="34" charset="0"/>
                      </a:endParaRPr>
                    </a:p>
                  </a:txBody>
                  <a:tcPr marL="8670" marR="8670" marT="86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i="0" u="none" strike="noStrike">
                          <a:solidFill>
                            <a:schemeClr val="bg1"/>
                          </a:solidFill>
                          <a:effectLst/>
                          <a:latin typeface="Calibri" panose="020F0502020204030204" pitchFamily="34" charset="0"/>
                        </a:rPr>
                        <a:t>Cervical</a:t>
                      </a: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200" b="1" i="0" u="none" strike="noStrike">
                          <a:solidFill>
                            <a:schemeClr val="bg1"/>
                          </a:solidFill>
                          <a:effectLst/>
                          <a:latin typeface="Calibri" panose="020F0502020204030204" pitchFamily="34" charset="0"/>
                        </a:rPr>
                        <a:t>Anal</a:t>
                      </a: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200" b="1" i="0" u="none" strike="noStrike">
                          <a:solidFill>
                            <a:schemeClr val="bg1"/>
                          </a:solidFill>
                          <a:effectLst/>
                          <a:latin typeface="Calibri" panose="020F0502020204030204" pitchFamily="34" charset="0"/>
                        </a:rPr>
                        <a:t>Head &amp; Neck</a:t>
                      </a: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200" b="1" i="0" u="none" strike="noStrike" dirty="0">
                          <a:solidFill>
                            <a:schemeClr val="bg1"/>
                          </a:solidFill>
                          <a:effectLst/>
                          <a:latin typeface="Calibri" panose="020F0502020204030204" pitchFamily="34" charset="0"/>
                        </a:rPr>
                        <a:t>Bladder</a:t>
                      </a: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200" b="1" i="0" u="none" strike="noStrike" dirty="0">
                          <a:solidFill>
                            <a:schemeClr val="bg1"/>
                          </a:solidFill>
                          <a:effectLst/>
                          <a:latin typeface="Calibri" panose="020F0502020204030204" pitchFamily="34" charset="0"/>
                        </a:rPr>
                        <a:t>Renal</a:t>
                      </a: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200" b="1" i="0" u="none" strike="noStrike" dirty="0">
                          <a:solidFill>
                            <a:schemeClr val="bg1"/>
                          </a:solidFill>
                          <a:effectLst/>
                          <a:latin typeface="Calibri" panose="020F0502020204030204" pitchFamily="34" charset="0"/>
                        </a:rPr>
                        <a:t>Prostate</a:t>
                      </a: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200" b="1" i="0" u="none" strike="noStrike" dirty="0">
                          <a:solidFill>
                            <a:schemeClr val="bg1"/>
                          </a:solidFill>
                          <a:effectLst/>
                          <a:latin typeface="Calibri" panose="020F0502020204030204" pitchFamily="34" charset="0"/>
                        </a:rPr>
                        <a:t>Mesothelioma</a:t>
                      </a: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ctr"/>
                      <a:r>
                        <a:rPr lang="en-US" sz="1200" b="1" i="0" u="none" strike="noStrike" dirty="0">
                          <a:solidFill>
                            <a:schemeClr val="bg1"/>
                          </a:solidFill>
                          <a:effectLst/>
                          <a:latin typeface="Calibri" panose="020F0502020204030204" pitchFamily="34" charset="0"/>
                        </a:rPr>
                        <a:t>Ovarian</a:t>
                      </a: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ctr"/>
                      <a:r>
                        <a:rPr lang="en-US" sz="1200" b="1" i="0" u="none" strike="noStrike" dirty="0">
                          <a:solidFill>
                            <a:schemeClr val="bg1"/>
                          </a:solidFill>
                          <a:effectLst/>
                          <a:latin typeface="Calibri" panose="020F0502020204030204" pitchFamily="34" charset="0"/>
                        </a:rPr>
                        <a:t>Esophageal</a:t>
                      </a: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3736957546"/>
                  </a:ext>
                </a:extLst>
              </a:tr>
              <a:tr h="385958">
                <a:tc>
                  <a:txBody>
                    <a:bodyPr/>
                    <a:lstStyle/>
                    <a:p>
                      <a:pPr algn="l" fontAlgn="b"/>
                      <a:r>
                        <a:rPr lang="en-US" sz="1200" b="1" i="0" u="none" strike="noStrike" dirty="0">
                          <a:solidFill>
                            <a:srgbClr val="000000"/>
                          </a:solidFill>
                          <a:effectLst/>
                          <a:latin typeface="Calibri" panose="020F0502020204030204" pitchFamily="34" charset="0"/>
                        </a:rPr>
                        <a:t>Estimated Annual New Cases</a:t>
                      </a: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200" b="0" i="0" u="none" strike="noStrike">
                          <a:solidFill>
                            <a:srgbClr val="000000"/>
                          </a:solidFill>
                          <a:effectLst/>
                          <a:latin typeface="Calibri" panose="020F0502020204030204" pitchFamily="34" charset="0"/>
                        </a:rPr>
                        <a:t>14,480</a:t>
                      </a: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9,090</a:t>
                      </a: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54,010</a:t>
                      </a: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83,730</a:t>
                      </a: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76,080</a:t>
                      </a: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248,530</a:t>
                      </a: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3,000</a:t>
                      </a: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21,410</a:t>
                      </a: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19,260</a:t>
                      </a: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5136540"/>
                  </a:ext>
                </a:extLst>
              </a:tr>
              <a:tr h="385958">
                <a:tc>
                  <a:txBody>
                    <a:bodyPr/>
                    <a:lstStyle/>
                    <a:p>
                      <a:pPr algn="l" fontAlgn="b"/>
                      <a:r>
                        <a:rPr lang="en-US" sz="1200" b="1" i="0" u="none" strike="noStrike" dirty="0">
                          <a:solidFill>
                            <a:srgbClr val="000000"/>
                          </a:solidFill>
                          <a:effectLst/>
                          <a:latin typeface="Calibri" panose="020F0502020204030204" pitchFamily="34" charset="0"/>
                        </a:rPr>
                        <a:t>Estimated Annual Deaths</a:t>
                      </a: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200" b="0" i="0" u="none" strike="noStrike">
                          <a:solidFill>
                            <a:srgbClr val="000000"/>
                          </a:solidFill>
                          <a:effectLst/>
                          <a:latin typeface="Calibri" panose="020F0502020204030204" pitchFamily="34" charset="0"/>
                        </a:rPr>
                        <a:t>4,290</a:t>
                      </a: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1,430</a:t>
                      </a: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10,850</a:t>
                      </a: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17,200</a:t>
                      </a: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13,780</a:t>
                      </a: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34,130</a:t>
                      </a: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2,500</a:t>
                      </a: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13,770</a:t>
                      </a: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15,530</a:t>
                      </a: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1204451"/>
                  </a:ext>
                </a:extLst>
              </a:tr>
            </a:tbl>
          </a:graphicData>
        </a:graphic>
      </p:graphicFrame>
    </p:spTree>
    <p:extLst>
      <p:ext uri="{BB962C8B-B14F-4D97-AF65-F5344CB8AC3E}">
        <p14:creationId xmlns:p14="http://schemas.microsoft.com/office/powerpoint/2010/main" val="748567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5C272-5693-6614-B49B-6CF754D418FF}"/>
              </a:ext>
            </a:extLst>
          </p:cNvPr>
          <p:cNvSpPr txBox="1">
            <a:spLocks/>
          </p:cNvSpPr>
          <p:nvPr/>
        </p:nvSpPr>
        <p:spPr>
          <a:xfrm>
            <a:off x="502534" y="388442"/>
            <a:ext cx="10515600" cy="10583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mj-cs"/>
              </a:rPr>
              <a:t>Voltron’s Platform Potentially Improves Current Treatment Efficacy and Cancer Patient Outcomes </a:t>
            </a:r>
            <a:endParaRPr kumimoji="0" lang="en-US" sz="2800" b="0" i="1" u="none" strike="noStrike" kern="1200" cap="none" spc="0" normalizeH="0" baseline="0" noProof="0" dirty="0">
              <a:ln>
                <a:noFill/>
              </a:ln>
              <a:solidFill>
                <a:srgbClr val="000000"/>
              </a:solidFill>
              <a:effectLst/>
              <a:uLnTx/>
              <a:uFillTx/>
              <a:latin typeface="Century Gothic" panose="020B0502020202020204" pitchFamily="34" charset="0"/>
              <a:ea typeface="+mj-ea"/>
              <a:cs typeface="+mj-cs"/>
            </a:endParaRPr>
          </a:p>
        </p:txBody>
      </p:sp>
      <p:sp>
        <p:nvSpPr>
          <p:cNvPr id="4" name="Rectangle 3">
            <a:extLst>
              <a:ext uri="{FF2B5EF4-FFF2-40B4-BE49-F238E27FC236}">
                <a16:creationId xmlns:a16="http://schemas.microsoft.com/office/drawing/2014/main" id="{CDD5B11C-EE61-8D22-842D-5DE157D3F234}"/>
              </a:ext>
            </a:extLst>
          </p:cNvPr>
          <p:cNvSpPr/>
          <p:nvPr/>
        </p:nvSpPr>
        <p:spPr>
          <a:xfrm>
            <a:off x="2164297" y="1562704"/>
            <a:ext cx="7884543" cy="585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1" u="none" strike="noStrike" kern="1200" cap="none" spc="0" normalizeH="0" baseline="0" noProof="0" dirty="0">
                <a:ln>
                  <a:noFill/>
                </a:ln>
                <a:solidFill>
                  <a:srgbClr val="FFFFFF"/>
                </a:solidFill>
                <a:effectLst/>
                <a:uLnTx/>
                <a:uFillTx/>
                <a:latin typeface="Proxima Nova Alt Rg" panose="02000506030000020004"/>
                <a:ea typeface="Calibri" panose="020F0502020204030204" pitchFamily="34" charset="0"/>
                <a:cs typeface="+mn-cs"/>
              </a:rPr>
              <a:t>Voltron’s therapy is designed to increase response rates, durability of response, and reduce toxicity</a:t>
            </a:r>
            <a:endParaRPr kumimoji="0" lang="en-US" b="1" i="1" u="none" strike="noStrike" kern="1200" cap="none" spc="0" normalizeH="0" baseline="0" noProof="0" dirty="0">
              <a:ln>
                <a:noFill/>
              </a:ln>
              <a:solidFill>
                <a:srgbClr val="FFFFFF"/>
              </a:solidFill>
              <a:effectLst/>
              <a:uLnTx/>
              <a:uFillTx/>
              <a:latin typeface="Century Gothic" panose="020B0502020202020204" pitchFamily="34" charset="0"/>
              <a:ea typeface="Calibri" panose="020F0502020204030204" pitchFamily="34" charset="0"/>
              <a:cs typeface="+mn-cs"/>
            </a:endParaRPr>
          </a:p>
        </p:txBody>
      </p:sp>
      <p:sp>
        <p:nvSpPr>
          <p:cNvPr id="10" name="Content Placeholder 2">
            <a:extLst>
              <a:ext uri="{FF2B5EF4-FFF2-40B4-BE49-F238E27FC236}">
                <a16:creationId xmlns:a16="http://schemas.microsoft.com/office/drawing/2014/main" id="{502A194F-A626-A042-F7B4-0A7DD27C23A5}"/>
              </a:ext>
            </a:extLst>
          </p:cNvPr>
          <p:cNvSpPr>
            <a:spLocks noGrp="1"/>
          </p:cNvSpPr>
          <p:nvPr>
            <p:ph idx="1"/>
          </p:nvPr>
        </p:nvSpPr>
        <p:spPr>
          <a:xfrm>
            <a:off x="502534" y="2264551"/>
            <a:ext cx="11365947" cy="3806207"/>
          </a:xfrm>
        </p:spPr>
        <p:txBody>
          <a:bodyPr>
            <a:normAutofit fontScale="25000" lnSpcReduction="20000"/>
          </a:bodyPr>
          <a:lstStyle/>
          <a:p>
            <a:pPr marL="0" marR="0">
              <a:lnSpc>
                <a:spcPct val="150000"/>
              </a:lnSpc>
              <a:spcBef>
                <a:spcPts val="0"/>
              </a:spcBef>
              <a:spcAft>
                <a:spcPts val="0"/>
              </a:spcAft>
            </a:pPr>
            <a:endParaRPr lang="en-US" dirty="0">
              <a:effectLst/>
              <a:latin typeface="Proxima Nova Alt Rg" panose="02000506030000020004"/>
              <a:ea typeface="Calibri" panose="020F0502020204030204" pitchFamily="34" charset="0"/>
            </a:endParaRPr>
          </a:p>
          <a:p>
            <a:pPr marL="0" marR="0">
              <a:lnSpc>
                <a:spcPct val="150000"/>
              </a:lnSpc>
              <a:spcBef>
                <a:spcPts val="0"/>
              </a:spcBef>
              <a:spcAft>
                <a:spcPts val="0"/>
              </a:spcAft>
            </a:pPr>
            <a:r>
              <a:rPr lang="en-US" sz="7200" dirty="0">
                <a:effectLst/>
                <a:latin typeface="Proxima Nova Alt Rg" panose="02000506030000020004"/>
                <a:ea typeface="Calibri" panose="020F0502020204030204" pitchFamily="34" charset="0"/>
              </a:rPr>
              <a:t>Limitations of Current Therapies:</a:t>
            </a:r>
          </a:p>
          <a:p>
            <a:pPr marL="517525" lvl="1">
              <a:lnSpc>
                <a:spcPct val="150000"/>
              </a:lnSpc>
              <a:spcBef>
                <a:spcPts val="0"/>
              </a:spcBef>
            </a:pPr>
            <a:r>
              <a:rPr lang="en-US" sz="7200" dirty="0">
                <a:effectLst/>
                <a:latin typeface="Proxima Nova Alt Rg" panose="02000506030000020004"/>
                <a:ea typeface="Times New Roman" panose="02020603050405020304" pitchFamily="18" charset="0"/>
              </a:rPr>
              <a:t>Have low response rates (RR) in recurrent tumors (including Checkpoint Inhibitors/PD-1’s).  There is still a high unmet </a:t>
            </a:r>
            <a:r>
              <a:rPr lang="en-US" sz="7200" dirty="0">
                <a:latin typeface="Proxima Nova Alt Rg" panose="02000506030000020004"/>
                <a:ea typeface="Times New Roman" panose="02020603050405020304" pitchFamily="18" charset="0"/>
              </a:rPr>
              <a:t>medical need, with o</a:t>
            </a:r>
            <a:r>
              <a:rPr lang="en-US" sz="7200" dirty="0">
                <a:effectLst/>
                <a:latin typeface="Proxima Nova Alt Rg" panose="02000506030000020004"/>
                <a:ea typeface="Times New Roman" panose="02020603050405020304" pitchFamily="18" charset="0"/>
              </a:rPr>
              <a:t>nly a small percentage (14-22%) of patients who respond to treatments with PD-1’s</a:t>
            </a:r>
            <a:endParaRPr lang="en-US" sz="7200" dirty="0">
              <a:latin typeface="Proxima Nova Alt Rg" panose="02000506030000020004"/>
              <a:ea typeface="Calibri" panose="020F0502020204030204" pitchFamily="34" charset="0"/>
            </a:endParaRPr>
          </a:p>
          <a:p>
            <a:pPr marL="517525" lvl="1">
              <a:lnSpc>
                <a:spcPct val="150000"/>
              </a:lnSpc>
              <a:spcBef>
                <a:spcPts val="0"/>
              </a:spcBef>
            </a:pPr>
            <a:r>
              <a:rPr lang="en-US" sz="7200" dirty="0">
                <a:latin typeface="Proxima Nova Alt Rg" panose="02000506030000020004"/>
                <a:ea typeface="Times New Roman" panose="02020603050405020304" pitchFamily="18" charset="0"/>
              </a:rPr>
              <a:t>PD-1’s have h</a:t>
            </a:r>
            <a:r>
              <a:rPr lang="en-US" sz="7200" dirty="0">
                <a:effectLst/>
                <a:latin typeface="Proxima Nova Alt Rg" panose="02000506030000020004"/>
                <a:ea typeface="Times New Roman" panose="02020603050405020304" pitchFamily="18" charset="0"/>
              </a:rPr>
              <a:t>igh off-target effects leading to significant adverse events and side effects</a:t>
            </a:r>
            <a:endParaRPr lang="en-US" sz="7200" dirty="0">
              <a:latin typeface="Proxima Nova Alt Rg" panose="02000506030000020004"/>
              <a:ea typeface="Calibri" panose="020F0502020204030204" pitchFamily="34" charset="0"/>
            </a:endParaRPr>
          </a:p>
          <a:p>
            <a:pPr marL="0">
              <a:lnSpc>
                <a:spcPct val="150000"/>
              </a:lnSpc>
              <a:spcBef>
                <a:spcPts val="0"/>
              </a:spcBef>
            </a:pPr>
            <a:r>
              <a:rPr lang="en-US" sz="7200" dirty="0">
                <a:effectLst/>
                <a:latin typeface="Proxima Nova Alt Rg" panose="02000506030000020004"/>
                <a:ea typeface="Calibri" panose="020F0502020204030204" pitchFamily="34" charset="0"/>
              </a:rPr>
              <a:t>Benefits of Voltron’s Novel Platform:</a:t>
            </a:r>
          </a:p>
          <a:p>
            <a:pPr marL="517525" lvl="1">
              <a:lnSpc>
                <a:spcPct val="150000"/>
              </a:lnSpc>
              <a:spcBef>
                <a:spcPts val="0"/>
              </a:spcBef>
            </a:pPr>
            <a:r>
              <a:rPr lang="en-US" sz="7200" dirty="0">
                <a:effectLst/>
                <a:latin typeface="Proxima Nova Alt Rg" panose="02000506030000020004"/>
                <a:ea typeface="Times New Roman" panose="02020603050405020304" pitchFamily="18" charset="0"/>
              </a:rPr>
              <a:t>Directs primed/stimulated T cells to established tumor targets</a:t>
            </a:r>
            <a:endParaRPr lang="en-US" sz="7200" dirty="0">
              <a:latin typeface="Proxima Nova Alt Rg" panose="02000506030000020004"/>
              <a:ea typeface="Calibri" panose="020F0502020204030204" pitchFamily="34" charset="0"/>
            </a:endParaRPr>
          </a:p>
          <a:p>
            <a:pPr marL="517525" lvl="1">
              <a:lnSpc>
                <a:spcPct val="150000"/>
              </a:lnSpc>
              <a:spcBef>
                <a:spcPts val="0"/>
              </a:spcBef>
            </a:pPr>
            <a:r>
              <a:rPr lang="en-US" sz="7200" b="1" dirty="0">
                <a:effectLst/>
                <a:latin typeface="Proxima Nova Alt Rg" panose="02000506030000020004"/>
                <a:ea typeface="Times New Roman" panose="02020603050405020304" pitchFamily="18" charset="0"/>
              </a:rPr>
              <a:t>Trains T cells to target </a:t>
            </a:r>
            <a:r>
              <a:rPr lang="en-US" sz="7200" b="1" dirty="0">
                <a:latin typeface="Proxima Nova Alt Rg" panose="02000506030000020004"/>
                <a:ea typeface="Times New Roman" panose="02020603050405020304" pitchFamily="18" charset="0"/>
              </a:rPr>
              <a:t>over-expressed</a:t>
            </a:r>
            <a:r>
              <a:rPr lang="en-US" sz="7200" b="1" dirty="0">
                <a:effectLst/>
                <a:latin typeface="Proxima Nova Alt Rg" panose="02000506030000020004"/>
                <a:ea typeface="Times New Roman" panose="02020603050405020304" pitchFamily="18" charset="0"/>
              </a:rPr>
              <a:t> proteins found in </a:t>
            </a:r>
            <a:r>
              <a:rPr lang="en-US" sz="7200" b="1" dirty="0">
                <a:latin typeface="Proxima Nova Alt Rg" panose="02000506030000020004"/>
                <a:ea typeface="Times New Roman" panose="02020603050405020304" pitchFamily="18" charset="0"/>
              </a:rPr>
              <a:t>specific </a:t>
            </a:r>
            <a:r>
              <a:rPr lang="en-US" sz="7200" b="1" dirty="0">
                <a:effectLst/>
                <a:latin typeface="Proxima Nova Alt Rg" panose="02000506030000020004"/>
                <a:ea typeface="Times New Roman" panose="02020603050405020304" pitchFamily="18" charset="0"/>
              </a:rPr>
              <a:t>tumor types</a:t>
            </a:r>
          </a:p>
          <a:p>
            <a:pPr marL="517525" lvl="1">
              <a:lnSpc>
                <a:spcPct val="150000"/>
              </a:lnSpc>
              <a:spcBef>
                <a:spcPts val="0"/>
              </a:spcBef>
            </a:pPr>
            <a:r>
              <a:rPr lang="en-US" sz="7200" b="1" dirty="0">
                <a:latin typeface="Proxima Nova Alt Rg" panose="02000506030000020004"/>
                <a:ea typeface="Calibri" panose="020F0502020204030204" pitchFamily="34" charset="0"/>
              </a:rPr>
              <a:t>Significant opportunities for the platform to be used in combination with existing therapies, including Checkpoint Inhibitors/PD-1’s</a:t>
            </a:r>
            <a:endParaRPr lang="en-US" sz="7200" b="1" dirty="0">
              <a:effectLst/>
              <a:latin typeface="Proxima Nova Alt Rg" panose="02000506030000020004"/>
              <a:ea typeface="Calibri" panose="020F0502020204030204" pitchFamily="34" charset="0"/>
            </a:endParaRPr>
          </a:p>
        </p:txBody>
      </p:sp>
    </p:spTree>
    <p:extLst>
      <p:ext uri="{BB962C8B-B14F-4D97-AF65-F5344CB8AC3E}">
        <p14:creationId xmlns:p14="http://schemas.microsoft.com/office/powerpoint/2010/main" val="15606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6A90B60-DD4E-86C8-FAFA-203B4FC80686}"/>
              </a:ext>
            </a:extLst>
          </p:cNvPr>
          <p:cNvGrpSpPr/>
          <p:nvPr/>
        </p:nvGrpSpPr>
        <p:grpSpPr>
          <a:xfrm>
            <a:off x="838233" y="2250188"/>
            <a:ext cx="10705950" cy="3035813"/>
            <a:chOff x="838233" y="2250188"/>
            <a:chExt cx="10705950" cy="3035813"/>
          </a:xfrm>
        </p:grpSpPr>
        <p:sp>
          <p:nvSpPr>
            <p:cNvPr id="10" name="Rectangle 9">
              <a:extLst>
                <a:ext uri="{FF2B5EF4-FFF2-40B4-BE49-F238E27FC236}">
                  <a16:creationId xmlns:a16="http://schemas.microsoft.com/office/drawing/2014/main" id="{19F22E63-FC7A-C117-30DD-DE010C2EC421}"/>
                </a:ext>
              </a:extLst>
            </p:cNvPr>
            <p:cNvSpPr/>
            <p:nvPr/>
          </p:nvSpPr>
          <p:spPr>
            <a:xfrm>
              <a:off x="1201745" y="4803565"/>
              <a:ext cx="3639519" cy="479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ndParaRPr>
            </a:p>
          </p:txBody>
        </p:sp>
        <p:sp>
          <p:nvSpPr>
            <p:cNvPr id="11" name="Rectangle 10">
              <a:extLst>
                <a:ext uri="{FF2B5EF4-FFF2-40B4-BE49-F238E27FC236}">
                  <a16:creationId xmlns:a16="http://schemas.microsoft.com/office/drawing/2014/main" id="{992E52CF-EFFC-0738-FC20-02DCD671A718}"/>
                </a:ext>
              </a:extLst>
            </p:cNvPr>
            <p:cNvSpPr/>
            <p:nvPr/>
          </p:nvSpPr>
          <p:spPr>
            <a:xfrm flipV="1">
              <a:off x="6352074" y="4797765"/>
              <a:ext cx="3666519" cy="456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ndParaRPr>
            </a:p>
          </p:txBody>
        </p:sp>
        <p:grpSp>
          <p:nvGrpSpPr>
            <p:cNvPr id="12" name="Group 11">
              <a:extLst>
                <a:ext uri="{FF2B5EF4-FFF2-40B4-BE49-F238E27FC236}">
                  <a16:creationId xmlns:a16="http://schemas.microsoft.com/office/drawing/2014/main" id="{D6091794-3F47-7079-DA63-ECC967BDE196}"/>
                </a:ext>
              </a:extLst>
            </p:cNvPr>
            <p:cNvGrpSpPr/>
            <p:nvPr/>
          </p:nvGrpSpPr>
          <p:grpSpPr>
            <a:xfrm>
              <a:off x="1567534" y="4754880"/>
              <a:ext cx="3208604" cy="502097"/>
              <a:chOff x="1567534" y="4754880"/>
              <a:chExt cx="3208604" cy="502097"/>
            </a:xfrm>
          </p:grpSpPr>
          <p:sp>
            <p:nvSpPr>
              <p:cNvPr id="70" name="TextBox 69">
                <a:extLst>
                  <a:ext uri="{FF2B5EF4-FFF2-40B4-BE49-F238E27FC236}">
                    <a16:creationId xmlns:a16="http://schemas.microsoft.com/office/drawing/2014/main" id="{9080152C-0017-A499-43D2-35197F2EE85B}"/>
                  </a:ext>
                </a:extLst>
              </p:cNvPr>
              <p:cNvSpPr txBox="1"/>
              <p:nvPr/>
            </p:nvSpPr>
            <p:spPr>
              <a:xfrm>
                <a:off x="2844477" y="4979978"/>
                <a:ext cx="53412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Days</a:t>
                </a:r>
              </a:p>
            </p:txBody>
          </p:sp>
          <p:sp>
            <p:nvSpPr>
              <p:cNvPr id="71" name="TextBox 70">
                <a:extLst>
                  <a:ext uri="{FF2B5EF4-FFF2-40B4-BE49-F238E27FC236}">
                    <a16:creationId xmlns:a16="http://schemas.microsoft.com/office/drawing/2014/main" id="{111DF63C-F5C0-4A9C-EC09-11536AFFB7DA}"/>
                  </a:ext>
                </a:extLst>
              </p:cNvPr>
              <p:cNvSpPr txBox="1"/>
              <p:nvPr/>
            </p:nvSpPr>
            <p:spPr>
              <a:xfrm>
                <a:off x="1567534" y="4754880"/>
                <a:ext cx="26321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0</a:t>
                </a:r>
              </a:p>
            </p:txBody>
          </p:sp>
          <p:sp>
            <p:nvSpPr>
              <p:cNvPr id="72" name="TextBox 71">
                <a:extLst>
                  <a:ext uri="{FF2B5EF4-FFF2-40B4-BE49-F238E27FC236}">
                    <a16:creationId xmlns:a16="http://schemas.microsoft.com/office/drawing/2014/main" id="{1E163FEE-2F21-FA2A-CCC1-11A25F2A44EE}"/>
                  </a:ext>
                </a:extLst>
              </p:cNvPr>
              <p:cNvSpPr txBox="1"/>
              <p:nvPr/>
            </p:nvSpPr>
            <p:spPr>
              <a:xfrm>
                <a:off x="2111787" y="4754880"/>
                <a:ext cx="34176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10</a:t>
                </a:r>
              </a:p>
            </p:txBody>
          </p:sp>
          <p:sp>
            <p:nvSpPr>
              <p:cNvPr id="73" name="TextBox 72">
                <a:extLst>
                  <a:ext uri="{FF2B5EF4-FFF2-40B4-BE49-F238E27FC236}">
                    <a16:creationId xmlns:a16="http://schemas.microsoft.com/office/drawing/2014/main" id="{FEADBF4E-F686-6804-BDDB-43EC10774BC3}"/>
                  </a:ext>
                </a:extLst>
              </p:cNvPr>
              <p:cNvSpPr txBox="1"/>
              <p:nvPr/>
            </p:nvSpPr>
            <p:spPr>
              <a:xfrm>
                <a:off x="2687977" y="4754880"/>
                <a:ext cx="34176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20</a:t>
                </a:r>
              </a:p>
            </p:txBody>
          </p:sp>
          <p:sp>
            <p:nvSpPr>
              <p:cNvPr id="74" name="TextBox 73">
                <a:extLst>
                  <a:ext uri="{FF2B5EF4-FFF2-40B4-BE49-F238E27FC236}">
                    <a16:creationId xmlns:a16="http://schemas.microsoft.com/office/drawing/2014/main" id="{D6E5B9CA-DB3B-6AB5-658A-7A4B4C88C901}"/>
                  </a:ext>
                </a:extLst>
              </p:cNvPr>
              <p:cNvSpPr txBox="1"/>
              <p:nvPr/>
            </p:nvSpPr>
            <p:spPr>
              <a:xfrm>
                <a:off x="3271201" y="4754880"/>
                <a:ext cx="34176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30</a:t>
                </a:r>
              </a:p>
            </p:txBody>
          </p:sp>
          <p:sp>
            <p:nvSpPr>
              <p:cNvPr id="75" name="TextBox 74">
                <a:extLst>
                  <a:ext uri="{FF2B5EF4-FFF2-40B4-BE49-F238E27FC236}">
                    <a16:creationId xmlns:a16="http://schemas.microsoft.com/office/drawing/2014/main" id="{7BAFA1EA-7C08-2929-F519-C1D0552E3590}"/>
                  </a:ext>
                </a:extLst>
              </p:cNvPr>
              <p:cNvSpPr txBox="1"/>
              <p:nvPr/>
            </p:nvSpPr>
            <p:spPr>
              <a:xfrm>
                <a:off x="3854425" y="4754880"/>
                <a:ext cx="34176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40</a:t>
                </a:r>
              </a:p>
            </p:txBody>
          </p:sp>
          <p:sp>
            <p:nvSpPr>
              <p:cNvPr id="76" name="TextBox 75">
                <a:extLst>
                  <a:ext uri="{FF2B5EF4-FFF2-40B4-BE49-F238E27FC236}">
                    <a16:creationId xmlns:a16="http://schemas.microsoft.com/office/drawing/2014/main" id="{B5084205-24D9-3371-765F-35C9A8D6D523}"/>
                  </a:ext>
                </a:extLst>
              </p:cNvPr>
              <p:cNvSpPr txBox="1"/>
              <p:nvPr/>
            </p:nvSpPr>
            <p:spPr>
              <a:xfrm>
                <a:off x="4434378" y="4754880"/>
                <a:ext cx="34176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50</a:t>
                </a:r>
              </a:p>
            </p:txBody>
          </p:sp>
        </p:grpSp>
        <p:grpSp>
          <p:nvGrpSpPr>
            <p:cNvPr id="13" name="Group 12">
              <a:extLst>
                <a:ext uri="{FF2B5EF4-FFF2-40B4-BE49-F238E27FC236}">
                  <a16:creationId xmlns:a16="http://schemas.microsoft.com/office/drawing/2014/main" id="{95C09C76-F884-43D9-55D3-ACD7ECC970B1}"/>
                </a:ext>
              </a:extLst>
            </p:cNvPr>
            <p:cNvGrpSpPr/>
            <p:nvPr/>
          </p:nvGrpSpPr>
          <p:grpSpPr>
            <a:xfrm>
              <a:off x="6794491" y="4767172"/>
              <a:ext cx="3208604" cy="502097"/>
              <a:chOff x="1567534" y="4754880"/>
              <a:chExt cx="3208604" cy="502097"/>
            </a:xfrm>
          </p:grpSpPr>
          <p:sp>
            <p:nvSpPr>
              <p:cNvPr id="63" name="TextBox 62">
                <a:extLst>
                  <a:ext uri="{FF2B5EF4-FFF2-40B4-BE49-F238E27FC236}">
                    <a16:creationId xmlns:a16="http://schemas.microsoft.com/office/drawing/2014/main" id="{CB63605F-2FD9-05FA-B4AE-B441AA05356A}"/>
                  </a:ext>
                </a:extLst>
              </p:cNvPr>
              <p:cNvSpPr txBox="1"/>
              <p:nvPr/>
            </p:nvSpPr>
            <p:spPr>
              <a:xfrm>
                <a:off x="2844477" y="4979978"/>
                <a:ext cx="53412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Days</a:t>
                </a:r>
              </a:p>
            </p:txBody>
          </p:sp>
          <p:sp>
            <p:nvSpPr>
              <p:cNvPr id="64" name="TextBox 63">
                <a:extLst>
                  <a:ext uri="{FF2B5EF4-FFF2-40B4-BE49-F238E27FC236}">
                    <a16:creationId xmlns:a16="http://schemas.microsoft.com/office/drawing/2014/main" id="{77475A34-9332-20B6-1B2E-F874005D39CF}"/>
                  </a:ext>
                </a:extLst>
              </p:cNvPr>
              <p:cNvSpPr txBox="1"/>
              <p:nvPr/>
            </p:nvSpPr>
            <p:spPr>
              <a:xfrm>
                <a:off x="1567534" y="4754880"/>
                <a:ext cx="26321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0</a:t>
                </a:r>
              </a:p>
            </p:txBody>
          </p:sp>
          <p:sp>
            <p:nvSpPr>
              <p:cNvPr id="65" name="TextBox 64">
                <a:extLst>
                  <a:ext uri="{FF2B5EF4-FFF2-40B4-BE49-F238E27FC236}">
                    <a16:creationId xmlns:a16="http://schemas.microsoft.com/office/drawing/2014/main" id="{A4095A37-FAC7-1E17-912D-85B709FDEAAB}"/>
                  </a:ext>
                </a:extLst>
              </p:cNvPr>
              <p:cNvSpPr txBox="1"/>
              <p:nvPr/>
            </p:nvSpPr>
            <p:spPr>
              <a:xfrm>
                <a:off x="2111787" y="4754880"/>
                <a:ext cx="34176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10</a:t>
                </a:r>
              </a:p>
            </p:txBody>
          </p:sp>
          <p:sp>
            <p:nvSpPr>
              <p:cNvPr id="66" name="TextBox 65">
                <a:extLst>
                  <a:ext uri="{FF2B5EF4-FFF2-40B4-BE49-F238E27FC236}">
                    <a16:creationId xmlns:a16="http://schemas.microsoft.com/office/drawing/2014/main" id="{E8379154-554C-866B-9BFC-B215E28A5668}"/>
                  </a:ext>
                </a:extLst>
              </p:cNvPr>
              <p:cNvSpPr txBox="1"/>
              <p:nvPr/>
            </p:nvSpPr>
            <p:spPr>
              <a:xfrm>
                <a:off x="2687977" y="4754880"/>
                <a:ext cx="34176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20</a:t>
                </a:r>
              </a:p>
            </p:txBody>
          </p:sp>
          <p:sp>
            <p:nvSpPr>
              <p:cNvPr id="67" name="TextBox 66">
                <a:extLst>
                  <a:ext uri="{FF2B5EF4-FFF2-40B4-BE49-F238E27FC236}">
                    <a16:creationId xmlns:a16="http://schemas.microsoft.com/office/drawing/2014/main" id="{00A89E41-36C9-3C26-1083-806BEB2C2679}"/>
                  </a:ext>
                </a:extLst>
              </p:cNvPr>
              <p:cNvSpPr txBox="1"/>
              <p:nvPr/>
            </p:nvSpPr>
            <p:spPr>
              <a:xfrm>
                <a:off x="3271201" y="4754880"/>
                <a:ext cx="34176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30</a:t>
                </a:r>
              </a:p>
            </p:txBody>
          </p:sp>
          <p:sp>
            <p:nvSpPr>
              <p:cNvPr id="68" name="TextBox 67">
                <a:extLst>
                  <a:ext uri="{FF2B5EF4-FFF2-40B4-BE49-F238E27FC236}">
                    <a16:creationId xmlns:a16="http://schemas.microsoft.com/office/drawing/2014/main" id="{CE9F5E49-769D-6004-43E2-37798681F032}"/>
                  </a:ext>
                </a:extLst>
              </p:cNvPr>
              <p:cNvSpPr txBox="1"/>
              <p:nvPr/>
            </p:nvSpPr>
            <p:spPr>
              <a:xfrm>
                <a:off x="3854425" y="4754880"/>
                <a:ext cx="34176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40</a:t>
                </a:r>
              </a:p>
            </p:txBody>
          </p:sp>
          <p:sp>
            <p:nvSpPr>
              <p:cNvPr id="69" name="TextBox 68">
                <a:extLst>
                  <a:ext uri="{FF2B5EF4-FFF2-40B4-BE49-F238E27FC236}">
                    <a16:creationId xmlns:a16="http://schemas.microsoft.com/office/drawing/2014/main" id="{7E5F938C-AAB7-DEC6-CF6F-567E5CCB9D6F}"/>
                  </a:ext>
                </a:extLst>
              </p:cNvPr>
              <p:cNvSpPr txBox="1"/>
              <p:nvPr/>
            </p:nvSpPr>
            <p:spPr>
              <a:xfrm>
                <a:off x="4434378" y="4754880"/>
                <a:ext cx="34176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50</a:t>
                </a:r>
              </a:p>
            </p:txBody>
          </p:sp>
        </p:grpSp>
        <p:sp>
          <p:nvSpPr>
            <p:cNvPr id="14" name="TextBox 13">
              <a:extLst>
                <a:ext uri="{FF2B5EF4-FFF2-40B4-BE49-F238E27FC236}">
                  <a16:creationId xmlns:a16="http://schemas.microsoft.com/office/drawing/2014/main" id="{D9A41D47-96EC-4C0A-A90F-878660D9770F}"/>
                </a:ext>
              </a:extLst>
            </p:cNvPr>
            <p:cNvSpPr txBox="1"/>
            <p:nvPr/>
          </p:nvSpPr>
          <p:spPr>
            <a:xfrm>
              <a:off x="2470971" y="2250188"/>
              <a:ext cx="18473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4D0378DD-3155-ED8E-6774-BEA52ACAD139}"/>
                </a:ext>
              </a:extLst>
            </p:cNvPr>
            <p:cNvPicPr>
              <a:picLocks noChangeAspect="1"/>
            </p:cNvPicPr>
            <p:nvPr/>
          </p:nvPicPr>
          <p:blipFill rotWithShape="1">
            <a:blip r:embed="rId2">
              <a:alphaModFix/>
            </a:blip>
            <a:srcRect l="7006" t="39454" r="6621" b="25785"/>
            <a:stretch/>
          </p:blipFill>
          <p:spPr>
            <a:xfrm>
              <a:off x="838233" y="2629625"/>
              <a:ext cx="10560895" cy="2656376"/>
            </a:xfrm>
            <a:prstGeom prst="rect">
              <a:avLst/>
            </a:prstGeom>
          </p:spPr>
        </p:pic>
        <p:pic>
          <p:nvPicPr>
            <p:cNvPr id="17" name="Picture 16">
              <a:extLst>
                <a:ext uri="{FF2B5EF4-FFF2-40B4-BE49-F238E27FC236}">
                  <a16:creationId xmlns:a16="http://schemas.microsoft.com/office/drawing/2014/main" id="{07DF85D6-299D-97BB-17A7-42D78DCF2E26}"/>
                </a:ext>
              </a:extLst>
            </p:cNvPr>
            <p:cNvPicPr>
              <a:picLocks/>
            </p:cNvPicPr>
            <p:nvPr/>
          </p:nvPicPr>
          <p:blipFill rotWithShape="1">
            <a:blip r:embed="rId3">
              <a:alphaModFix/>
            </a:blip>
            <a:srcRect l="22470" t="18486" r="57568" b="62135"/>
            <a:stretch/>
          </p:blipFill>
          <p:spPr>
            <a:xfrm>
              <a:off x="6927767" y="2882669"/>
              <a:ext cx="2893662" cy="1820094"/>
            </a:xfrm>
            <a:prstGeom prst="rect">
              <a:avLst/>
            </a:prstGeom>
          </p:spPr>
        </p:pic>
        <p:sp>
          <p:nvSpPr>
            <p:cNvPr id="18" name="Rectangle 17">
              <a:extLst>
                <a:ext uri="{FF2B5EF4-FFF2-40B4-BE49-F238E27FC236}">
                  <a16:creationId xmlns:a16="http://schemas.microsoft.com/office/drawing/2014/main" id="{47496A71-C699-7661-EFD8-2905254CF16A}"/>
                </a:ext>
              </a:extLst>
            </p:cNvPr>
            <p:cNvSpPr/>
            <p:nvPr/>
          </p:nvSpPr>
          <p:spPr>
            <a:xfrm>
              <a:off x="9701588" y="2681529"/>
              <a:ext cx="1842595" cy="1545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ndParaRPr>
            </a:p>
          </p:txBody>
        </p:sp>
        <p:grpSp>
          <p:nvGrpSpPr>
            <p:cNvPr id="19" name="Group 18">
              <a:extLst>
                <a:ext uri="{FF2B5EF4-FFF2-40B4-BE49-F238E27FC236}">
                  <a16:creationId xmlns:a16="http://schemas.microsoft.com/office/drawing/2014/main" id="{D83226C9-3871-64AD-A956-8BF4F30A51A2}"/>
                </a:ext>
              </a:extLst>
            </p:cNvPr>
            <p:cNvGrpSpPr/>
            <p:nvPr/>
          </p:nvGrpSpPr>
          <p:grpSpPr>
            <a:xfrm>
              <a:off x="10727790" y="3467442"/>
              <a:ext cx="576924" cy="722141"/>
              <a:chOff x="10989826" y="3704855"/>
              <a:chExt cx="576924" cy="722141"/>
            </a:xfrm>
          </p:grpSpPr>
          <p:grpSp>
            <p:nvGrpSpPr>
              <p:cNvPr id="58" name="Group 57">
                <a:extLst>
                  <a:ext uri="{FF2B5EF4-FFF2-40B4-BE49-F238E27FC236}">
                    <a16:creationId xmlns:a16="http://schemas.microsoft.com/office/drawing/2014/main" id="{A0EA46C6-7868-A913-9C85-A3F0C34E5459}"/>
                  </a:ext>
                </a:extLst>
              </p:cNvPr>
              <p:cNvGrpSpPr/>
              <p:nvPr/>
            </p:nvGrpSpPr>
            <p:grpSpPr>
              <a:xfrm>
                <a:off x="11312391" y="3704855"/>
                <a:ext cx="254359" cy="656688"/>
                <a:chOff x="11312391" y="3704855"/>
                <a:chExt cx="254359" cy="656688"/>
              </a:xfrm>
            </p:grpSpPr>
            <p:pic>
              <p:nvPicPr>
                <p:cNvPr id="60" name="Picture 59">
                  <a:extLst>
                    <a:ext uri="{FF2B5EF4-FFF2-40B4-BE49-F238E27FC236}">
                      <a16:creationId xmlns:a16="http://schemas.microsoft.com/office/drawing/2014/main" id="{11C2F310-13AD-53D1-6C73-AEDAB3B2078D}"/>
                    </a:ext>
                  </a:extLst>
                </p:cNvPr>
                <p:cNvPicPr>
                  <a:picLocks noChangeAspect="1"/>
                </p:cNvPicPr>
                <p:nvPr/>
              </p:nvPicPr>
              <p:blipFill rotWithShape="1">
                <a:blip r:embed="rId2">
                  <a:alphaModFix/>
                </a:blip>
                <a:srcRect l="90546" t="49582" r="7375" b="42906"/>
                <a:stretch/>
              </p:blipFill>
              <p:spPr>
                <a:xfrm>
                  <a:off x="11312391" y="3787515"/>
                  <a:ext cx="254359" cy="574028"/>
                </a:xfrm>
                <a:prstGeom prst="rect">
                  <a:avLst/>
                </a:prstGeom>
              </p:spPr>
            </p:pic>
            <p:sp>
              <p:nvSpPr>
                <p:cNvPr id="61" name="Rectangle 60">
                  <a:extLst>
                    <a:ext uri="{FF2B5EF4-FFF2-40B4-BE49-F238E27FC236}">
                      <a16:creationId xmlns:a16="http://schemas.microsoft.com/office/drawing/2014/main" id="{793E0E7E-BFC6-B8CC-66C5-E3EAE5A3FA74}"/>
                    </a:ext>
                  </a:extLst>
                </p:cNvPr>
                <p:cNvSpPr/>
                <p:nvPr/>
              </p:nvSpPr>
              <p:spPr>
                <a:xfrm>
                  <a:off x="11399128" y="3704855"/>
                  <a:ext cx="63845" cy="252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ndParaRPr>
                </a:p>
              </p:txBody>
            </p:sp>
            <p:sp>
              <p:nvSpPr>
                <p:cNvPr id="62" name="Rectangle 61">
                  <a:extLst>
                    <a:ext uri="{FF2B5EF4-FFF2-40B4-BE49-F238E27FC236}">
                      <a16:creationId xmlns:a16="http://schemas.microsoft.com/office/drawing/2014/main" id="{481A4476-9CBE-DE57-3CAA-6B0339F51642}"/>
                    </a:ext>
                  </a:extLst>
                </p:cNvPr>
                <p:cNvSpPr/>
                <p:nvPr/>
              </p:nvSpPr>
              <p:spPr>
                <a:xfrm>
                  <a:off x="11460197" y="3785489"/>
                  <a:ext cx="59667" cy="317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ndParaRPr>
                </a:p>
              </p:txBody>
            </p:sp>
          </p:grpSp>
          <p:pic>
            <p:nvPicPr>
              <p:cNvPr id="59" name="Picture 58">
                <a:extLst>
                  <a:ext uri="{FF2B5EF4-FFF2-40B4-BE49-F238E27FC236}">
                    <a16:creationId xmlns:a16="http://schemas.microsoft.com/office/drawing/2014/main" id="{90F5C963-7E7B-4AC3-9D47-CB52A77B2C81}"/>
                  </a:ext>
                </a:extLst>
              </p:cNvPr>
              <p:cNvPicPr>
                <a:picLocks noChangeAspect="1"/>
              </p:cNvPicPr>
              <p:nvPr/>
            </p:nvPicPr>
            <p:blipFill rotWithShape="1">
              <a:blip r:embed="rId2">
                <a:alphaModFix/>
              </a:blip>
              <a:srcRect l="87876" t="55137" r="9307" b="42110"/>
              <a:stretch/>
            </p:blipFill>
            <p:spPr>
              <a:xfrm>
                <a:off x="10989826" y="4216610"/>
                <a:ext cx="344402" cy="210386"/>
              </a:xfrm>
              <a:prstGeom prst="rect">
                <a:avLst/>
              </a:prstGeom>
            </p:spPr>
          </p:pic>
        </p:grpSp>
        <p:pic>
          <p:nvPicPr>
            <p:cNvPr id="20" name="Picture 19">
              <a:extLst>
                <a:ext uri="{FF2B5EF4-FFF2-40B4-BE49-F238E27FC236}">
                  <a16:creationId xmlns:a16="http://schemas.microsoft.com/office/drawing/2014/main" id="{18C159A2-507F-1F71-66EC-57E65D0358CB}"/>
                </a:ext>
              </a:extLst>
            </p:cNvPr>
            <p:cNvPicPr>
              <a:picLocks noChangeAspect="1"/>
            </p:cNvPicPr>
            <p:nvPr/>
          </p:nvPicPr>
          <p:blipFill rotWithShape="1">
            <a:blip r:embed="rId2">
              <a:alphaModFix/>
            </a:blip>
            <a:srcRect l="78945" t="39454" r="9410" b="42110"/>
            <a:stretch/>
          </p:blipFill>
          <p:spPr>
            <a:xfrm>
              <a:off x="9637743" y="2778517"/>
              <a:ext cx="1423885" cy="1408828"/>
            </a:xfrm>
            <a:prstGeom prst="rect">
              <a:avLst/>
            </a:prstGeom>
          </p:spPr>
        </p:pic>
        <p:sp>
          <p:nvSpPr>
            <p:cNvPr id="21" name="TextBox 20">
              <a:extLst>
                <a:ext uri="{FF2B5EF4-FFF2-40B4-BE49-F238E27FC236}">
                  <a16:creationId xmlns:a16="http://schemas.microsoft.com/office/drawing/2014/main" id="{EE55F082-D706-63F9-F95D-71ADA7F23EAA}"/>
                </a:ext>
              </a:extLst>
            </p:cNvPr>
            <p:cNvSpPr txBox="1"/>
            <p:nvPr/>
          </p:nvSpPr>
          <p:spPr>
            <a:xfrm>
              <a:off x="9874392" y="2657165"/>
              <a:ext cx="1236236"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Saline         +∝IgG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B18A9C63-6C3A-CEC4-DEFF-E19CD86017AC}"/>
                </a:ext>
              </a:extLst>
            </p:cNvPr>
            <p:cNvSpPr/>
            <p:nvPr/>
          </p:nvSpPr>
          <p:spPr>
            <a:xfrm>
              <a:off x="9081382" y="4034971"/>
              <a:ext cx="341760" cy="32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ndParaRPr>
            </a:p>
          </p:txBody>
        </p:sp>
        <p:sp>
          <p:nvSpPr>
            <p:cNvPr id="23" name="Right Bracket 22">
              <a:extLst>
                <a:ext uri="{FF2B5EF4-FFF2-40B4-BE49-F238E27FC236}">
                  <a16:creationId xmlns:a16="http://schemas.microsoft.com/office/drawing/2014/main" id="{8470E10F-922A-80CB-D849-4C170E2FA503}"/>
                </a:ext>
              </a:extLst>
            </p:cNvPr>
            <p:cNvSpPr/>
            <p:nvPr/>
          </p:nvSpPr>
          <p:spPr>
            <a:xfrm>
              <a:off x="11072412" y="2781311"/>
              <a:ext cx="27432" cy="758952"/>
            </a:xfrm>
            <a:prstGeom prst="rightBracket">
              <a:avLst/>
            </a:prstGeom>
            <a:ln w="8890">
              <a:solidFill>
                <a:srgbClr val="E24FBD"/>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ndParaRPr>
            </a:p>
          </p:txBody>
        </p:sp>
        <p:sp>
          <p:nvSpPr>
            <p:cNvPr id="24" name="Right Bracket 23">
              <a:extLst>
                <a:ext uri="{FF2B5EF4-FFF2-40B4-BE49-F238E27FC236}">
                  <a16:creationId xmlns:a16="http://schemas.microsoft.com/office/drawing/2014/main" id="{83CDD35C-C75E-4DEE-4563-8A66A7E69426}"/>
                </a:ext>
              </a:extLst>
            </p:cNvPr>
            <p:cNvSpPr/>
            <p:nvPr/>
          </p:nvSpPr>
          <p:spPr>
            <a:xfrm>
              <a:off x="11140738" y="2781311"/>
              <a:ext cx="27432" cy="923544"/>
            </a:xfrm>
            <a:prstGeom prst="rightBracket">
              <a:avLst/>
            </a:prstGeom>
            <a:ln w="8890">
              <a:solidFill>
                <a:srgbClr val="00EC3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ndParaRPr>
            </a:p>
          </p:txBody>
        </p:sp>
        <p:sp>
          <p:nvSpPr>
            <p:cNvPr id="25" name="Right Bracket 24">
              <a:extLst>
                <a:ext uri="{FF2B5EF4-FFF2-40B4-BE49-F238E27FC236}">
                  <a16:creationId xmlns:a16="http://schemas.microsoft.com/office/drawing/2014/main" id="{BB54F4ED-FA9B-5469-20B0-EB7B0D5ACCBD}"/>
                </a:ext>
              </a:extLst>
            </p:cNvPr>
            <p:cNvSpPr/>
            <p:nvPr/>
          </p:nvSpPr>
          <p:spPr>
            <a:xfrm>
              <a:off x="11208613" y="2781311"/>
              <a:ext cx="27432" cy="1069848"/>
            </a:xfrm>
            <a:prstGeom prst="rightBracket">
              <a:avLst/>
            </a:prstGeom>
            <a:ln w="8890">
              <a:solidFill>
                <a:srgbClr val="5542E4"/>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ndParaRPr>
            </a:p>
          </p:txBody>
        </p:sp>
        <p:sp>
          <p:nvSpPr>
            <p:cNvPr id="26" name="Rectangle 25">
              <a:extLst>
                <a:ext uri="{FF2B5EF4-FFF2-40B4-BE49-F238E27FC236}">
                  <a16:creationId xmlns:a16="http://schemas.microsoft.com/office/drawing/2014/main" id="{615AA44A-8B20-C643-438F-0D5F4E7DF6E7}"/>
                </a:ext>
              </a:extLst>
            </p:cNvPr>
            <p:cNvSpPr/>
            <p:nvPr/>
          </p:nvSpPr>
          <p:spPr>
            <a:xfrm>
              <a:off x="9704685" y="2681529"/>
              <a:ext cx="225598" cy="1222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ndParaRPr>
            </a:p>
          </p:txBody>
        </p:sp>
        <p:grpSp>
          <p:nvGrpSpPr>
            <p:cNvPr id="27" name="Group 26">
              <a:extLst>
                <a:ext uri="{FF2B5EF4-FFF2-40B4-BE49-F238E27FC236}">
                  <a16:creationId xmlns:a16="http://schemas.microsoft.com/office/drawing/2014/main" id="{B31A3D27-093D-C443-B704-BC8B6ED3800C}"/>
                </a:ext>
              </a:extLst>
            </p:cNvPr>
            <p:cNvGrpSpPr/>
            <p:nvPr/>
          </p:nvGrpSpPr>
          <p:grpSpPr>
            <a:xfrm>
              <a:off x="9727994" y="2735170"/>
              <a:ext cx="164505" cy="1119670"/>
              <a:chOff x="9727994" y="2735170"/>
              <a:chExt cx="164505" cy="1119670"/>
            </a:xfrm>
          </p:grpSpPr>
          <p:grpSp>
            <p:nvGrpSpPr>
              <p:cNvPr id="28" name="Group 27">
                <a:extLst>
                  <a:ext uri="{FF2B5EF4-FFF2-40B4-BE49-F238E27FC236}">
                    <a16:creationId xmlns:a16="http://schemas.microsoft.com/office/drawing/2014/main" id="{50A1AC51-56F3-DD6B-C58E-AF9F35847DB2}"/>
                  </a:ext>
                </a:extLst>
              </p:cNvPr>
              <p:cNvGrpSpPr/>
              <p:nvPr/>
            </p:nvGrpSpPr>
            <p:grpSpPr>
              <a:xfrm>
                <a:off x="9727994" y="2735170"/>
                <a:ext cx="164505" cy="506302"/>
                <a:chOff x="9727994" y="2735170"/>
                <a:chExt cx="164505" cy="506302"/>
              </a:xfrm>
            </p:grpSpPr>
            <p:grpSp>
              <p:nvGrpSpPr>
                <p:cNvPr id="44" name="Group 43">
                  <a:extLst>
                    <a:ext uri="{FF2B5EF4-FFF2-40B4-BE49-F238E27FC236}">
                      <a16:creationId xmlns:a16="http://schemas.microsoft.com/office/drawing/2014/main" id="{5C464C66-09F5-0B0A-152D-EF7A5F78CC7C}"/>
                    </a:ext>
                  </a:extLst>
                </p:cNvPr>
                <p:cNvGrpSpPr/>
                <p:nvPr/>
              </p:nvGrpSpPr>
              <p:grpSpPr>
                <a:xfrm>
                  <a:off x="9727994" y="2735170"/>
                  <a:ext cx="159062" cy="202606"/>
                  <a:chOff x="9727994" y="2735170"/>
                  <a:chExt cx="159062" cy="202606"/>
                </a:xfrm>
              </p:grpSpPr>
              <p:grpSp>
                <p:nvGrpSpPr>
                  <p:cNvPr id="52" name="Group 51">
                    <a:extLst>
                      <a:ext uri="{FF2B5EF4-FFF2-40B4-BE49-F238E27FC236}">
                        <a16:creationId xmlns:a16="http://schemas.microsoft.com/office/drawing/2014/main" id="{A79E3E46-1776-2837-AEA5-E7A5025EA9D6}"/>
                      </a:ext>
                    </a:extLst>
                  </p:cNvPr>
                  <p:cNvGrpSpPr/>
                  <p:nvPr/>
                </p:nvGrpSpPr>
                <p:grpSpPr>
                  <a:xfrm>
                    <a:off x="9727994" y="2735170"/>
                    <a:ext cx="155610" cy="45720"/>
                    <a:chOff x="4684265" y="1897159"/>
                    <a:chExt cx="155610" cy="45720"/>
                  </a:xfrm>
                </p:grpSpPr>
                <p:sp>
                  <p:nvSpPr>
                    <p:cNvPr id="56" name="Rectangle 55">
                      <a:extLst>
                        <a:ext uri="{FF2B5EF4-FFF2-40B4-BE49-F238E27FC236}">
                          <a16:creationId xmlns:a16="http://schemas.microsoft.com/office/drawing/2014/main" id="{8367237D-799E-C8D4-2173-215828994D98}"/>
                        </a:ext>
                      </a:extLst>
                    </p:cNvPr>
                    <p:cNvSpPr/>
                    <p:nvPr/>
                  </p:nvSpPr>
                  <p:spPr>
                    <a:xfrm flipV="1">
                      <a:off x="4752926" y="1897159"/>
                      <a:ext cx="18288" cy="45720"/>
                    </a:xfrm>
                    <a:prstGeom prst="rect">
                      <a:avLst/>
                    </a:prstGeom>
                    <a:solidFill>
                      <a:srgbClr val="B8B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ndParaRPr>
                    </a:p>
                  </p:txBody>
                </p:sp>
                <p:cxnSp>
                  <p:nvCxnSpPr>
                    <p:cNvPr id="57" name="Straight Connector 56">
                      <a:extLst>
                        <a:ext uri="{FF2B5EF4-FFF2-40B4-BE49-F238E27FC236}">
                          <a16:creationId xmlns:a16="http://schemas.microsoft.com/office/drawing/2014/main" id="{273D76E5-3D94-F4BF-DB06-48C13BB575B3}"/>
                        </a:ext>
                      </a:extLst>
                    </p:cNvPr>
                    <p:cNvCxnSpPr/>
                    <p:nvPr/>
                  </p:nvCxnSpPr>
                  <p:spPr>
                    <a:xfrm>
                      <a:off x="4684265" y="1938267"/>
                      <a:ext cx="155610" cy="0"/>
                    </a:xfrm>
                    <a:prstGeom prst="line">
                      <a:avLst/>
                    </a:prstGeom>
                    <a:ln w="12700">
                      <a:solidFill>
                        <a:srgbClr val="B8B778"/>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ABAC9720-29A9-23FC-8110-83A0775E49D4}"/>
                      </a:ext>
                    </a:extLst>
                  </p:cNvPr>
                  <p:cNvGrpSpPr/>
                  <p:nvPr/>
                </p:nvGrpSpPr>
                <p:grpSpPr>
                  <a:xfrm>
                    <a:off x="9731446" y="2892056"/>
                    <a:ext cx="155610" cy="45720"/>
                    <a:chOff x="4684265" y="1897159"/>
                    <a:chExt cx="155610" cy="45720"/>
                  </a:xfrm>
                </p:grpSpPr>
                <p:sp>
                  <p:nvSpPr>
                    <p:cNvPr id="54" name="Rectangle 53">
                      <a:extLst>
                        <a:ext uri="{FF2B5EF4-FFF2-40B4-BE49-F238E27FC236}">
                          <a16:creationId xmlns:a16="http://schemas.microsoft.com/office/drawing/2014/main" id="{AB1E29E3-CB07-7A02-B639-98414FF75819}"/>
                        </a:ext>
                      </a:extLst>
                    </p:cNvPr>
                    <p:cNvSpPr/>
                    <p:nvPr/>
                  </p:nvSpPr>
                  <p:spPr>
                    <a:xfrm flipV="1">
                      <a:off x="4752926" y="1897159"/>
                      <a:ext cx="18288" cy="45720"/>
                    </a:xfrm>
                    <a:prstGeom prst="rect">
                      <a:avLst/>
                    </a:prstGeom>
                    <a:solidFill>
                      <a:srgbClr val="FFB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ndParaRPr>
                    </a:p>
                  </p:txBody>
                </p:sp>
                <p:cxnSp>
                  <p:nvCxnSpPr>
                    <p:cNvPr id="55" name="Straight Connector 54">
                      <a:extLst>
                        <a:ext uri="{FF2B5EF4-FFF2-40B4-BE49-F238E27FC236}">
                          <a16:creationId xmlns:a16="http://schemas.microsoft.com/office/drawing/2014/main" id="{EE819E5A-8E0C-90E2-A016-8197ADEC5721}"/>
                        </a:ext>
                      </a:extLst>
                    </p:cNvPr>
                    <p:cNvCxnSpPr/>
                    <p:nvPr/>
                  </p:nvCxnSpPr>
                  <p:spPr>
                    <a:xfrm>
                      <a:off x="4684265" y="1938267"/>
                      <a:ext cx="155610" cy="0"/>
                    </a:xfrm>
                    <a:prstGeom prst="line">
                      <a:avLst/>
                    </a:prstGeom>
                    <a:ln w="12700">
                      <a:solidFill>
                        <a:srgbClr val="FFB86F"/>
                      </a:solidFill>
                    </a:ln>
                  </p:spPr>
                  <p:style>
                    <a:lnRef idx="1">
                      <a:schemeClr val="accent1"/>
                    </a:lnRef>
                    <a:fillRef idx="0">
                      <a:schemeClr val="accent1"/>
                    </a:fillRef>
                    <a:effectRef idx="0">
                      <a:schemeClr val="accent1"/>
                    </a:effectRef>
                    <a:fontRef idx="minor">
                      <a:schemeClr val="tx1"/>
                    </a:fontRef>
                  </p:style>
                </p:cxnSp>
              </p:grpSp>
            </p:grpSp>
            <p:grpSp>
              <p:nvGrpSpPr>
                <p:cNvPr id="45" name="Group 44">
                  <a:extLst>
                    <a:ext uri="{FF2B5EF4-FFF2-40B4-BE49-F238E27FC236}">
                      <a16:creationId xmlns:a16="http://schemas.microsoft.com/office/drawing/2014/main" id="{5E067ECC-B4AC-25C6-7894-1A929D41AFD6}"/>
                    </a:ext>
                  </a:extLst>
                </p:cNvPr>
                <p:cNvGrpSpPr/>
                <p:nvPr/>
              </p:nvGrpSpPr>
              <p:grpSpPr>
                <a:xfrm>
                  <a:off x="9733437" y="3038866"/>
                  <a:ext cx="159062" cy="202606"/>
                  <a:chOff x="9727994" y="2735170"/>
                  <a:chExt cx="159062" cy="202606"/>
                </a:xfrm>
              </p:grpSpPr>
              <p:grpSp>
                <p:nvGrpSpPr>
                  <p:cNvPr id="46" name="Group 45">
                    <a:extLst>
                      <a:ext uri="{FF2B5EF4-FFF2-40B4-BE49-F238E27FC236}">
                        <a16:creationId xmlns:a16="http://schemas.microsoft.com/office/drawing/2014/main" id="{C460B930-EB77-AE24-28EF-77B6E1088EFE}"/>
                      </a:ext>
                    </a:extLst>
                  </p:cNvPr>
                  <p:cNvGrpSpPr/>
                  <p:nvPr/>
                </p:nvGrpSpPr>
                <p:grpSpPr>
                  <a:xfrm>
                    <a:off x="9727994" y="2735170"/>
                    <a:ext cx="155610" cy="45720"/>
                    <a:chOff x="4684265" y="1897159"/>
                    <a:chExt cx="155610" cy="45720"/>
                  </a:xfrm>
                </p:grpSpPr>
                <p:sp>
                  <p:nvSpPr>
                    <p:cNvPr id="50" name="Rectangle 49">
                      <a:extLst>
                        <a:ext uri="{FF2B5EF4-FFF2-40B4-BE49-F238E27FC236}">
                          <a16:creationId xmlns:a16="http://schemas.microsoft.com/office/drawing/2014/main" id="{4C13CF9B-C24D-7DE9-6814-6C1657A96248}"/>
                        </a:ext>
                      </a:extLst>
                    </p:cNvPr>
                    <p:cNvSpPr/>
                    <p:nvPr/>
                  </p:nvSpPr>
                  <p:spPr>
                    <a:xfrm flipV="1">
                      <a:off x="4752926" y="1897159"/>
                      <a:ext cx="18288" cy="45720"/>
                    </a:xfrm>
                    <a:prstGeom prst="rect">
                      <a:avLst/>
                    </a:prstGeom>
                    <a:solidFill>
                      <a:srgbClr val="6B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ndParaRPr>
                    </a:p>
                  </p:txBody>
                </p:sp>
                <p:cxnSp>
                  <p:nvCxnSpPr>
                    <p:cNvPr id="51" name="Straight Connector 50">
                      <a:extLst>
                        <a:ext uri="{FF2B5EF4-FFF2-40B4-BE49-F238E27FC236}">
                          <a16:creationId xmlns:a16="http://schemas.microsoft.com/office/drawing/2014/main" id="{5942C96A-9F4D-921F-736C-83E17CDDC303}"/>
                        </a:ext>
                      </a:extLst>
                    </p:cNvPr>
                    <p:cNvCxnSpPr/>
                    <p:nvPr/>
                  </p:nvCxnSpPr>
                  <p:spPr>
                    <a:xfrm>
                      <a:off x="4684265" y="1938267"/>
                      <a:ext cx="155610" cy="0"/>
                    </a:xfrm>
                    <a:prstGeom prst="line">
                      <a:avLst/>
                    </a:prstGeom>
                    <a:ln w="12700">
                      <a:solidFill>
                        <a:srgbClr val="6BEFEF"/>
                      </a:solidFil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4FF2D39E-FE6D-D7C8-7DB4-1B215D635E33}"/>
                      </a:ext>
                    </a:extLst>
                  </p:cNvPr>
                  <p:cNvGrpSpPr/>
                  <p:nvPr/>
                </p:nvGrpSpPr>
                <p:grpSpPr>
                  <a:xfrm>
                    <a:off x="9731446" y="2892056"/>
                    <a:ext cx="155610" cy="45720"/>
                    <a:chOff x="4684265" y="1897159"/>
                    <a:chExt cx="155610" cy="45720"/>
                  </a:xfrm>
                </p:grpSpPr>
                <p:sp>
                  <p:nvSpPr>
                    <p:cNvPr id="48" name="Rectangle 47">
                      <a:extLst>
                        <a:ext uri="{FF2B5EF4-FFF2-40B4-BE49-F238E27FC236}">
                          <a16:creationId xmlns:a16="http://schemas.microsoft.com/office/drawing/2014/main" id="{5495352C-52AE-9106-B821-E82D07D48EA3}"/>
                        </a:ext>
                      </a:extLst>
                    </p:cNvPr>
                    <p:cNvSpPr/>
                    <p:nvPr/>
                  </p:nvSpPr>
                  <p:spPr>
                    <a:xfrm flipV="1">
                      <a:off x="4752926" y="1897159"/>
                      <a:ext cx="18288"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ndParaRPr>
                    </a:p>
                  </p:txBody>
                </p:sp>
                <p:cxnSp>
                  <p:nvCxnSpPr>
                    <p:cNvPr id="49" name="Straight Connector 48">
                      <a:extLst>
                        <a:ext uri="{FF2B5EF4-FFF2-40B4-BE49-F238E27FC236}">
                          <a16:creationId xmlns:a16="http://schemas.microsoft.com/office/drawing/2014/main" id="{B9EC2C83-A46F-7590-5F15-83817A059DF4}"/>
                        </a:ext>
                      </a:extLst>
                    </p:cNvPr>
                    <p:cNvCxnSpPr/>
                    <p:nvPr/>
                  </p:nvCxnSpPr>
                  <p:spPr>
                    <a:xfrm>
                      <a:off x="4684265" y="1938267"/>
                      <a:ext cx="1556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29" name="Group 28">
                <a:extLst>
                  <a:ext uri="{FF2B5EF4-FFF2-40B4-BE49-F238E27FC236}">
                    <a16:creationId xmlns:a16="http://schemas.microsoft.com/office/drawing/2014/main" id="{435A323A-0EE7-2157-8687-05352C1BC339}"/>
                  </a:ext>
                </a:extLst>
              </p:cNvPr>
              <p:cNvGrpSpPr/>
              <p:nvPr/>
            </p:nvGrpSpPr>
            <p:grpSpPr>
              <a:xfrm>
                <a:off x="9727994" y="3348538"/>
                <a:ext cx="164505" cy="506302"/>
                <a:chOff x="9727994" y="2735170"/>
                <a:chExt cx="164505" cy="506302"/>
              </a:xfrm>
            </p:grpSpPr>
            <p:grpSp>
              <p:nvGrpSpPr>
                <p:cNvPr id="30" name="Group 29">
                  <a:extLst>
                    <a:ext uri="{FF2B5EF4-FFF2-40B4-BE49-F238E27FC236}">
                      <a16:creationId xmlns:a16="http://schemas.microsoft.com/office/drawing/2014/main" id="{F18CFA78-3DB0-DE4C-C77B-92EDC1DABC0C}"/>
                    </a:ext>
                  </a:extLst>
                </p:cNvPr>
                <p:cNvGrpSpPr/>
                <p:nvPr/>
              </p:nvGrpSpPr>
              <p:grpSpPr>
                <a:xfrm>
                  <a:off x="9727994" y="2735170"/>
                  <a:ext cx="159062" cy="202606"/>
                  <a:chOff x="9727994" y="2735170"/>
                  <a:chExt cx="159062" cy="202606"/>
                </a:xfrm>
              </p:grpSpPr>
              <p:grpSp>
                <p:nvGrpSpPr>
                  <p:cNvPr id="38" name="Group 37">
                    <a:extLst>
                      <a:ext uri="{FF2B5EF4-FFF2-40B4-BE49-F238E27FC236}">
                        <a16:creationId xmlns:a16="http://schemas.microsoft.com/office/drawing/2014/main" id="{42F6FB29-FBC3-DDAD-116B-E21F9C792297}"/>
                      </a:ext>
                    </a:extLst>
                  </p:cNvPr>
                  <p:cNvGrpSpPr/>
                  <p:nvPr/>
                </p:nvGrpSpPr>
                <p:grpSpPr>
                  <a:xfrm>
                    <a:off x="9727994" y="2735170"/>
                    <a:ext cx="155610" cy="45720"/>
                    <a:chOff x="4684265" y="1897159"/>
                    <a:chExt cx="155610" cy="45720"/>
                  </a:xfrm>
                </p:grpSpPr>
                <p:sp>
                  <p:nvSpPr>
                    <p:cNvPr id="42" name="Rectangle 41">
                      <a:extLst>
                        <a:ext uri="{FF2B5EF4-FFF2-40B4-BE49-F238E27FC236}">
                          <a16:creationId xmlns:a16="http://schemas.microsoft.com/office/drawing/2014/main" id="{C355E995-20F3-FBD5-43A5-A02C8007F475}"/>
                        </a:ext>
                      </a:extLst>
                    </p:cNvPr>
                    <p:cNvSpPr/>
                    <p:nvPr/>
                  </p:nvSpPr>
                  <p:spPr>
                    <a:xfrm flipV="1">
                      <a:off x="4752926" y="1897159"/>
                      <a:ext cx="18288" cy="45720"/>
                    </a:xfrm>
                    <a:prstGeom prst="rect">
                      <a:avLst/>
                    </a:prstGeom>
                    <a:solidFill>
                      <a:srgbClr val="EA6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ndParaRPr>
                    </a:p>
                  </p:txBody>
                </p:sp>
                <p:cxnSp>
                  <p:nvCxnSpPr>
                    <p:cNvPr id="43" name="Straight Connector 42">
                      <a:extLst>
                        <a:ext uri="{FF2B5EF4-FFF2-40B4-BE49-F238E27FC236}">
                          <a16:creationId xmlns:a16="http://schemas.microsoft.com/office/drawing/2014/main" id="{466A2623-3E4C-B653-0473-409917BEA3D3}"/>
                        </a:ext>
                      </a:extLst>
                    </p:cNvPr>
                    <p:cNvCxnSpPr/>
                    <p:nvPr/>
                  </p:nvCxnSpPr>
                  <p:spPr>
                    <a:xfrm>
                      <a:off x="4684265" y="1938267"/>
                      <a:ext cx="155610" cy="0"/>
                    </a:xfrm>
                    <a:prstGeom prst="line">
                      <a:avLst/>
                    </a:prstGeom>
                    <a:ln w="12700">
                      <a:solidFill>
                        <a:srgbClr val="EA6C6E"/>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690B315-8CD0-CF6A-14A5-23C5D1910832}"/>
                      </a:ext>
                    </a:extLst>
                  </p:cNvPr>
                  <p:cNvGrpSpPr/>
                  <p:nvPr/>
                </p:nvGrpSpPr>
                <p:grpSpPr>
                  <a:xfrm>
                    <a:off x="9731446" y="2892056"/>
                    <a:ext cx="155610" cy="45720"/>
                    <a:chOff x="4684265" y="1897159"/>
                    <a:chExt cx="155610" cy="45720"/>
                  </a:xfrm>
                </p:grpSpPr>
                <p:sp>
                  <p:nvSpPr>
                    <p:cNvPr id="40" name="Rectangle 39">
                      <a:extLst>
                        <a:ext uri="{FF2B5EF4-FFF2-40B4-BE49-F238E27FC236}">
                          <a16:creationId xmlns:a16="http://schemas.microsoft.com/office/drawing/2014/main" id="{E4120816-5577-1534-D617-8541B0A126E7}"/>
                        </a:ext>
                      </a:extLst>
                    </p:cNvPr>
                    <p:cNvSpPr/>
                    <p:nvPr/>
                  </p:nvSpPr>
                  <p:spPr>
                    <a:xfrm flipV="1">
                      <a:off x="4752926" y="1897159"/>
                      <a:ext cx="18288" cy="45720"/>
                    </a:xfrm>
                    <a:prstGeom prst="rect">
                      <a:avLst/>
                    </a:prstGeom>
                    <a:solidFill>
                      <a:srgbClr val="E24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ndParaRPr>
                    </a:p>
                  </p:txBody>
                </p:sp>
                <p:cxnSp>
                  <p:nvCxnSpPr>
                    <p:cNvPr id="41" name="Straight Connector 40">
                      <a:extLst>
                        <a:ext uri="{FF2B5EF4-FFF2-40B4-BE49-F238E27FC236}">
                          <a16:creationId xmlns:a16="http://schemas.microsoft.com/office/drawing/2014/main" id="{77E315FE-8414-71EE-281F-34FB8EE4B842}"/>
                        </a:ext>
                      </a:extLst>
                    </p:cNvPr>
                    <p:cNvCxnSpPr/>
                    <p:nvPr/>
                  </p:nvCxnSpPr>
                  <p:spPr>
                    <a:xfrm>
                      <a:off x="4684265" y="1938267"/>
                      <a:ext cx="155610" cy="0"/>
                    </a:xfrm>
                    <a:prstGeom prst="line">
                      <a:avLst/>
                    </a:prstGeom>
                    <a:ln w="12700">
                      <a:solidFill>
                        <a:srgbClr val="E24FBC"/>
                      </a:solidFill>
                    </a:ln>
                  </p:spPr>
                  <p:style>
                    <a:lnRef idx="1">
                      <a:schemeClr val="accent1"/>
                    </a:lnRef>
                    <a:fillRef idx="0">
                      <a:schemeClr val="accent1"/>
                    </a:fillRef>
                    <a:effectRef idx="0">
                      <a:schemeClr val="accent1"/>
                    </a:effectRef>
                    <a:fontRef idx="minor">
                      <a:schemeClr val="tx1"/>
                    </a:fontRef>
                  </p:style>
                </p:cxnSp>
              </p:grpSp>
            </p:grpSp>
            <p:grpSp>
              <p:nvGrpSpPr>
                <p:cNvPr id="31" name="Group 30">
                  <a:extLst>
                    <a:ext uri="{FF2B5EF4-FFF2-40B4-BE49-F238E27FC236}">
                      <a16:creationId xmlns:a16="http://schemas.microsoft.com/office/drawing/2014/main" id="{C366E3B3-5DDD-8C88-FF51-58A6AC76DCA9}"/>
                    </a:ext>
                  </a:extLst>
                </p:cNvPr>
                <p:cNvGrpSpPr/>
                <p:nvPr/>
              </p:nvGrpSpPr>
              <p:grpSpPr>
                <a:xfrm>
                  <a:off x="9733437" y="3038866"/>
                  <a:ext cx="159062" cy="202606"/>
                  <a:chOff x="9727994" y="2735170"/>
                  <a:chExt cx="159062" cy="202606"/>
                </a:xfrm>
              </p:grpSpPr>
              <p:grpSp>
                <p:nvGrpSpPr>
                  <p:cNvPr id="32" name="Group 31">
                    <a:extLst>
                      <a:ext uri="{FF2B5EF4-FFF2-40B4-BE49-F238E27FC236}">
                        <a16:creationId xmlns:a16="http://schemas.microsoft.com/office/drawing/2014/main" id="{4C8E7DF6-712A-30C0-0BDE-EC2C9A5FF665}"/>
                      </a:ext>
                    </a:extLst>
                  </p:cNvPr>
                  <p:cNvGrpSpPr/>
                  <p:nvPr/>
                </p:nvGrpSpPr>
                <p:grpSpPr>
                  <a:xfrm>
                    <a:off x="9727994" y="2735170"/>
                    <a:ext cx="155610" cy="45720"/>
                    <a:chOff x="4684265" y="1897159"/>
                    <a:chExt cx="155610" cy="45720"/>
                  </a:xfrm>
                </p:grpSpPr>
                <p:sp>
                  <p:nvSpPr>
                    <p:cNvPr id="36" name="Rectangle 35">
                      <a:extLst>
                        <a:ext uri="{FF2B5EF4-FFF2-40B4-BE49-F238E27FC236}">
                          <a16:creationId xmlns:a16="http://schemas.microsoft.com/office/drawing/2014/main" id="{CFD7D3EE-FCD8-3A60-F577-2AD26D2E59E2}"/>
                        </a:ext>
                      </a:extLst>
                    </p:cNvPr>
                    <p:cNvSpPr/>
                    <p:nvPr/>
                  </p:nvSpPr>
                  <p:spPr>
                    <a:xfrm flipV="1">
                      <a:off x="4752926" y="1897159"/>
                      <a:ext cx="18288" cy="45720"/>
                    </a:xfrm>
                    <a:prstGeom prst="rect">
                      <a:avLst/>
                    </a:prstGeom>
                    <a:solidFill>
                      <a:srgbClr val="00E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ndParaRPr>
                    </a:p>
                  </p:txBody>
                </p:sp>
                <p:cxnSp>
                  <p:nvCxnSpPr>
                    <p:cNvPr id="37" name="Straight Connector 36">
                      <a:extLst>
                        <a:ext uri="{FF2B5EF4-FFF2-40B4-BE49-F238E27FC236}">
                          <a16:creationId xmlns:a16="http://schemas.microsoft.com/office/drawing/2014/main" id="{DAB9C530-DB42-4AF3-55DF-2D7BCFA770F1}"/>
                        </a:ext>
                      </a:extLst>
                    </p:cNvPr>
                    <p:cNvCxnSpPr/>
                    <p:nvPr/>
                  </p:nvCxnSpPr>
                  <p:spPr>
                    <a:xfrm>
                      <a:off x="4684265" y="1938267"/>
                      <a:ext cx="155610" cy="0"/>
                    </a:xfrm>
                    <a:prstGeom prst="line">
                      <a:avLst/>
                    </a:prstGeom>
                    <a:ln w="12700">
                      <a:solidFill>
                        <a:srgbClr val="00EB32"/>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BE747774-6D08-36D1-77E2-5351EC20B582}"/>
                      </a:ext>
                    </a:extLst>
                  </p:cNvPr>
                  <p:cNvGrpSpPr/>
                  <p:nvPr/>
                </p:nvGrpSpPr>
                <p:grpSpPr>
                  <a:xfrm>
                    <a:off x="9731446" y="2892056"/>
                    <a:ext cx="155610" cy="45720"/>
                    <a:chOff x="4684265" y="1897159"/>
                    <a:chExt cx="155610" cy="45720"/>
                  </a:xfrm>
                </p:grpSpPr>
                <p:sp>
                  <p:nvSpPr>
                    <p:cNvPr id="34" name="Rectangle 33">
                      <a:extLst>
                        <a:ext uri="{FF2B5EF4-FFF2-40B4-BE49-F238E27FC236}">
                          <a16:creationId xmlns:a16="http://schemas.microsoft.com/office/drawing/2014/main" id="{FC58545F-70CA-B088-A914-013BCD39799C}"/>
                        </a:ext>
                      </a:extLst>
                    </p:cNvPr>
                    <p:cNvSpPr/>
                    <p:nvPr/>
                  </p:nvSpPr>
                  <p:spPr>
                    <a:xfrm flipV="1">
                      <a:off x="4752926" y="1897159"/>
                      <a:ext cx="18288" cy="45720"/>
                    </a:xfrm>
                    <a:prstGeom prst="rect">
                      <a:avLst/>
                    </a:prstGeom>
                    <a:solidFill>
                      <a:srgbClr val="564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ndParaRPr>
                    </a:p>
                  </p:txBody>
                </p:sp>
                <p:cxnSp>
                  <p:nvCxnSpPr>
                    <p:cNvPr id="35" name="Straight Connector 34">
                      <a:extLst>
                        <a:ext uri="{FF2B5EF4-FFF2-40B4-BE49-F238E27FC236}">
                          <a16:creationId xmlns:a16="http://schemas.microsoft.com/office/drawing/2014/main" id="{491755D7-303B-35A0-DC00-C455900E0A2E}"/>
                        </a:ext>
                      </a:extLst>
                    </p:cNvPr>
                    <p:cNvCxnSpPr/>
                    <p:nvPr/>
                  </p:nvCxnSpPr>
                  <p:spPr>
                    <a:xfrm>
                      <a:off x="4684265" y="1938267"/>
                      <a:ext cx="155610" cy="0"/>
                    </a:xfrm>
                    <a:prstGeom prst="line">
                      <a:avLst/>
                    </a:prstGeom>
                    <a:ln w="12700">
                      <a:solidFill>
                        <a:srgbClr val="5642E3"/>
                      </a:solidFill>
                    </a:ln>
                  </p:spPr>
                  <p:style>
                    <a:lnRef idx="1">
                      <a:schemeClr val="accent1"/>
                    </a:lnRef>
                    <a:fillRef idx="0">
                      <a:schemeClr val="accent1"/>
                    </a:fillRef>
                    <a:effectRef idx="0">
                      <a:schemeClr val="accent1"/>
                    </a:effectRef>
                    <a:fontRef idx="minor">
                      <a:schemeClr val="tx1"/>
                    </a:fontRef>
                  </p:style>
                </p:cxnSp>
              </p:grpSp>
            </p:grpSp>
          </p:grpSp>
        </p:grpSp>
      </p:grpSp>
      <p:sp>
        <p:nvSpPr>
          <p:cNvPr id="2" name="Title 1">
            <a:extLst>
              <a:ext uri="{FF2B5EF4-FFF2-40B4-BE49-F238E27FC236}">
                <a16:creationId xmlns:a16="http://schemas.microsoft.com/office/drawing/2014/main" id="{2BF354F7-46CE-636E-58D5-9239555278D6}"/>
              </a:ext>
            </a:extLst>
          </p:cNvPr>
          <p:cNvSpPr>
            <a:spLocks noGrp="1"/>
          </p:cNvSpPr>
          <p:nvPr>
            <p:ph type="title"/>
          </p:nvPr>
        </p:nvSpPr>
        <p:spPr/>
        <p:txBody>
          <a:bodyPr>
            <a:noAutofit/>
          </a:bodyPr>
          <a:lstStyle/>
          <a:p>
            <a:r>
              <a:rPr lang="en-US" sz="2400" dirty="0"/>
              <a:t>Proof-of-Concept (POC) </a:t>
            </a:r>
            <a:r>
              <a:rPr lang="it-IT" sz="2400" dirty="0"/>
              <a:t>VTX-067 HPV E6/E7 Demonstrated Significant Improvement in Survival as Monotherapy and in Combination with PD-1 in Tumor Mouse Model Study</a:t>
            </a:r>
            <a:endParaRPr lang="en-US" sz="2400" dirty="0"/>
          </a:p>
        </p:txBody>
      </p:sp>
      <p:sp>
        <p:nvSpPr>
          <p:cNvPr id="7" name="Content Placeholder 2">
            <a:extLst>
              <a:ext uri="{FF2B5EF4-FFF2-40B4-BE49-F238E27FC236}">
                <a16:creationId xmlns:a16="http://schemas.microsoft.com/office/drawing/2014/main" id="{933A091F-F490-F627-81F9-26D73A1EAD70}"/>
              </a:ext>
            </a:extLst>
          </p:cNvPr>
          <p:cNvSpPr txBox="1">
            <a:spLocks/>
          </p:cNvSpPr>
          <p:nvPr/>
        </p:nvSpPr>
        <p:spPr>
          <a:xfrm>
            <a:off x="496535" y="1465548"/>
            <a:ext cx="10770671" cy="607254"/>
          </a:xfrm>
          <a:prstGeom prst="rect">
            <a:avLst/>
          </a:prstGeom>
        </p:spPr>
        <p:txBody>
          <a:bodyPr vert="horz" lIns="91440" tIns="45720" rIns="91440" bIns="45720" rtlCol="0">
            <a:noAutofit/>
          </a:bodyPr>
          <a:lstStyle>
            <a:lvl1pPr marL="171450" indent="-171450" algn="l" defTabSz="914400" rtl="0" eaLnBrk="1" latinLnBrk="0" hangingPunct="1">
              <a:lnSpc>
                <a:spcPct val="90000"/>
              </a:lnSpc>
              <a:spcBef>
                <a:spcPts val="1000"/>
              </a:spcBef>
              <a:buSzPct val="100000"/>
              <a:buFont typeface="Arial" panose="020B0604020202020204" pitchFamily="34" charset="0"/>
              <a:buChar char="•"/>
              <a:tabLst/>
              <a:defRPr sz="2000" b="0" i="0" kern="1200">
                <a:solidFill>
                  <a:schemeClr val="tx1"/>
                </a:solidFill>
                <a:latin typeface="Proxima Nova Alt Rg" panose="02000506030000020004" pitchFamily="2" charset="77"/>
                <a:ea typeface="+mn-ea"/>
                <a:cs typeface="+mn-cs"/>
              </a:defRPr>
            </a:lvl1pPr>
            <a:lvl2pPr marL="688975" indent="-231775" algn="l" defTabSz="914400" rtl="0" eaLnBrk="1" latinLnBrk="0" hangingPunct="1">
              <a:lnSpc>
                <a:spcPct val="90000"/>
              </a:lnSpc>
              <a:spcBef>
                <a:spcPts val="500"/>
              </a:spcBef>
              <a:buSzPct val="85000"/>
              <a:buFont typeface="Arial" panose="020B0604020202020204" pitchFamily="34" charset="0"/>
              <a:buChar char="•"/>
              <a:tabLst/>
              <a:defRPr sz="1800" b="0" i="0" kern="1200">
                <a:solidFill>
                  <a:schemeClr val="tx1"/>
                </a:solidFill>
                <a:latin typeface="Proxima Nova Alt Rg" panose="02000506030000020004" pitchFamily="2" charset="77"/>
                <a:ea typeface="+mn-ea"/>
                <a:cs typeface="Arial" panose="020B0604020202020204" pitchFamily="34" charset="0"/>
              </a:defRPr>
            </a:lvl2pPr>
            <a:lvl3pPr marL="1087438" indent="-173038" algn="l" defTabSz="914400" rtl="0" eaLnBrk="1" latinLnBrk="0" hangingPunct="1">
              <a:lnSpc>
                <a:spcPct val="90000"/>
              </a:lnSpc>
              <a:spcBef>
                <a:spcPts val="500"/>
              </a:spcBef>
              <a:buSzPct val="100000"/>
              <a:buFont typeface="Wingdings" pitchFamily="2" charset="2"/>
              <a:buChar char="§"/>
              <a:tabLst/>
              <a:defRPr sz="1600" b="0" i="0" kern="1200">
                <a:solidFill>
                  <a:schemeClr val="tx1"/>
                </a:solidFill>
                <a:latin typeface="Proxima Nova Alt Rg" panose="02000506030000020004" pitchFamily="2" charset="77"/>
                <a:ea typeface="+mn-ea"/>
                <a:cs typeface="+mn-cs"/>
              </a:defRPr>
            </a:lvl3pPr>
            <a:lvl4pPr marL="1550988" indent="-179388" algn="l" defTabSz="914400" rtl="0" eaLnBrk="1" latinLnBrk="0" hangingPunct="1">
              <a:lnSpc>
                <a:spcPct val="90000"/>
              </a:lnSpc>
              <a:spcBef>
                <a:spcPts val="500"/>
              </a:spcBef>
              <a:buSzPct val="75000"/>
              <a:buFont typeface="Wingdings" pitchFamily="2" charset="2"/>
              <a:buChar char="§"/>
              <a:tabLst/>
              <a:defRPr sz="1400" b="0" i="0" kern="1200">
                <a:solidFill>
                  <a:schemeClr val="tx1"/>
                </a:solidFill>
                <a:latin typeface="Proxima Nova Alt Rg" panose="02000506030000020004" pitchFamily="2" charset="77"/>
                <a:ea typeface="+mn-ea"/>
                <a:cs typeface="+mn-cs"/>
              </a:defRPr>
            </a:lvl4pPr>
            <a:lvl5pPr marL="2058988" indent="-230188" algn="l" defTabSz="914400" rtl="0" eaLnBrk="1" latinLnBrk="0" hangingPunct="1">
              <a:lnSpc>
                <a:spcPct val="90000"/>
              </a:lnSpc>
              <a:spcBef>
                <a:spcPts val="500"/>
              </a:spcBef>
              <a:buSzPct val="100000"/>
              <a:buFont typeface="Courier New" panose="02070309020205020404" pitchFamily="49" charset="0"/>
              <a:buChar char="o"/>
              <a:tabLst/>
              <a:defRPr sz="1400" b="0" i="0" kern="1200">
                <a:solidFill>
                  <a:schemeClr val="tx1"/>
                </a:solidFill>
                <a:latin typeface="Proxima Nova Alt Rg" panose="0200050603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pPr>
            <a:endParaRPr kumimoji="0" lang="en-US" sz="200" b="0" i="0" u="none" strike="noStrike" kern="1200" cap="none" spc="0" normalizeH="0" baseline="0" noProof="0" dirty="0">
              <a:ln>
                <a:noFill/>
              </a:ln>
              <a:solidFill>
                <a:srgbClr val="000000"/>
              </a:solidFill>
              <a:effectLst/>
              <a:highlight>
                <a:srgbClr val="FFFF00"/>
              </a:highlight>
              <a:uLnTx/>
              <a:uFillTx/>
              <a:latin typeface="Proxima Nova Alt Rg" panose="02000506030000020004" pitchFamily="2" charset="77"/>
              <a:ea typeface="+mn-ea"/>
              <a:cs typeface="+mn-cs"/>
            </a:endParaRPr>
          </a:p>
          <a:p>
            <a:pPr marL="1033463" marR="0" lvl="2" indent="-2857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Proxima Nova Alt Rg" panose="02000506030000020004"/>
                <a:ea typeface="+mn-ea"/>
                <a:cs typeface="Arial" panose="020B0604020202020204" pitchFamily="34" charset="0"/>
              </a:rPr>
              <a:t>Overall survival and suppression of tumor growth were most impressive in the 215μg VTX-067 group</a:t>
            </a:r>
            <a:endParaRPr kumimoji="0" lang="en-US" b="0" i="0" u="none" strike="noStrike" kern="1200" cap="none" spc="0" normalizeH="0" baseline="0" noProof="0" dirty="0">
              <a:ln>
                <a:noFill/>
              </a:ln>
              <a:solidFill>
                <a:srgbClr val="000000"/>
              </a:solidFill>
              <a:effectLst/>
              <a:uLnTx/>
              <a:uFillTx/>
              <a:latin typeface="Proxima Nova Alt Rg" panose="02000506030000020004"/>
              <a:ea typeface="+mn-ea"/>
              <a:cs typeface="+mn-cs"/>
            </a:endParaRPr>
          </a:p>
          <a:p>
            <a:pPr marL="1033463" marR="0" lvl="2" indent="-2857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Proxima Nova Alt Rg" panose="02000506030000020004"/>
                <a:ea typeface="+mn-ea"/>
                <a:cs typeface="Arial" panose="020B0604020202020204" pitchFamily="34" charset="0"/>
              </a:rPr>
              <a:t>+/- ∝PD1, no mice treated with 215μg VTX-067 met euthanasia criteria until all</a:t>
            </a:r>
            <a:r>
              <a:rPr kumimoji="0" lang="en-US" b="0" i="1" u="none" strike="noStrike" kern="1200" cap="none" spc="0" normalizeH="0" baseline="0" noProof="0" dirty="0">
                <a:ln>
                  <a:noFill/>
                </a:ln>
                <a:solidFill>
                  <a:srgbClr val="000000"/>
                </a:solidFill>
                <a:effectLst/>
                <a:uLnTx/>
                <a:uFillTx/>
                <a:latin typeface="Proxima Nova Alt Rg" panose="02000506030000020004"/>
                <a:ea typeface="+mn-ea"/>
                <a:cs typeface="Arial" panose="020B0604020202020204" pitchFamily="34" charset="0"/>
              </a:rPr>
              <a:t> </a:t>
            </a:r>
            <a:r>
              <a:rPr kumimoji="0" lang="en-US" b="0" i="0" u="none" strike="noStrike" kern="1200" cap="none" spc="0" normalizeH="0" baseline="0" noProof="0" dirty="0">
                <a:ln>
                  <a:noFill/>
                </a:ln>
                <a:solidFill>
                  <a:srgbClr val="000000"/>
                </a:solidFill>
                <a:effectLst/>
                <a:uLnTx/>
                <a:uFillTx/>
                <a:latin typeface="Proxima Nova Alt Rg" panose="02000506030000020004"/>
                <a:ea typeface="+mn-ea"/>
                <a:cs typeface="Arial" panose="020B0604020202020204" pitchFamily="34" charset="0"/>
              </a:rPr>
              <a:t>Saline/Peptide/MAV-treated mice expired</a:t>
            </a:r>
            <a:endParaRPr kumimoji="0" lang="en-US" b="0" i="0" u="none" strike="noStrike" kern="1200" cap="none" spc="0" normalizeH="0" baseline="0" noProof="0" dirty="0">
              <a:ln>
                <a:noFill/>
              </a:ln>
              <a:solidFill>
                <a:srgbClr val="000000"/>
              </a:solidFill>
              <a:effectLst/>
              <a:highlight>
                <a:srgbClr val="FFFF00"/>
              </a:highlight>
              <a:uLnTx/>
              <a:uFillTx/>
              <a:latin typeface="Proxima Nova Alt Rg" panose="02000506030000020004"/>
              <a:ea typeface="+mn-ea"/>
              <a:cs typeface="Arial" panose="020B0604020202020204" pitchFamily="34" charset="0"/>
            </a:endParaRPr>
          </a:p>
          <a:p>
            <a:pPr marL="747713" marR="0" lvl="2" indent="0" algn="l" defTabSz="914400" rtl="0" eaLnBrk="1" fontAlgn="auto" latinLnBrk="0" hangingPunct="1">
              <a:lnSpc>
                <a:spcPct val="100000"/>
              </a:lnSpc>
              <a:spcBef>
                <a:spcPts val="0"/>
              </a:spcBef>
              <a:spcAft>
                <a:spcPts val="0"/>
              </a:spcAft>
              <a:buClrTx/>
              <a:buSzPct val="100000"/>
              <a:buFont typeface="Wingdings" pitchFamily="2" charset="2"/>
              <a:buNone/>
              <a:tabLst/>
              <a:defRPr/>
            </a:pPr>
            <a:endParaRPr kumimoji="0" lang="en-US" sz="1200" b="0" i="0" u="none" strike="noStrike" kern="1200" cap="none" spc="0" normalizeH="0" baseline="0" noProof="0" dirty="0">
              <a:ln>
                <a:noFill/>
              </a:ln>
              <a:solidFill>
                <a:srgbClr val="000000"/>
              </a:solidFill>
              <a:effectLst/>
              <a:highlight>
                <a:srgbClr val="FFFF00"/>
              </a:highlight>
              <a:uLnTx/>
              <a:uFillTx/>
              <a:latin typeface="Proxima Nova Alt Rg" panose="02000506030000020004" pitchFamily="2" charset="77"/>
              <a:ea typeface="+mn-ea"/>
              <a:cs typeface="+mn-cs"/>
            </a:endParaRPr>
          </a:p>
        </p:txBody>
      </p:sp>
      <p:sp>
        <p:nvSpPr>
          <p:cNvPr id="8" name="TextBox 7">
            <a:extLst>
              <a:ext uri="{FF2B5EF4-FFF2-40B4-BE49-F238E27FC236}">
                <a16:creationId xmlns:a16="http://schemas.microsoft.com/office/drawing/2014/main" id="{18F18D3D-F6DD-BC0B-3115-7436B2E939E9}"/>
              </a:ext>
            </a:extLst>
          </p:cNvPr>
          <p:cNvSpPr txBox="1"/>
          <p:nvPr/>
        </p:nvSpPr>
        <p:spPr>
          <a:xfrm>
            <a:off x="10382998" y="4128977"/>
            <a:ext cx="1155353" cy="200055"/>
          </a:xfrm>
          <a:prstGeom prst="rect">
            <a:avLst/>
          </a:prstGeom>
          <a:noFill/>
        </p:spPr>
        <p:txBody>
          <a:bodyPr wrap="square">
            <a:spAutoFit/>
          </a:bodyPr>
          <a:lstStyle/>
          <a:p>
            <a:pPr marL="115888"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 ≤ 0.0001 </a:t>
            </a:r>
          </a:p>
        </p:txBody>
      </p:sp>
      <p:sp>
        <p:nvSpPr>
          <p:cNvPr id="77" name="Rectangle 76">
            <a:extLst>
              <a:ext uri="{FF2B5EF4-FFF2-40B4-BE49-F238E27FC236}">
                <a16:creationId xmlns:a16="http://schemas.microsoft.com/office/drawing/2014/main" id="{C512BA8E-CA65-E6D9-6DB8-B88025C8047F}"/>
              </a:ext>
            </a:extLst>
          </p:cNvPr>
          <p:cNvSpPr/>
          <p:nvPr/>
        </p:nvSpPr>
        <p:spPr>
          <a:xfrm>
            <a:off x="1491021" y="5431119"/>
            <a:ext cx="3060965" cy="6369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FFFFFF"/>
                </a:solidFill>
                <a:effectLst/>
                <a:uLnTx/>
                <a:uFillTx/>
                <a:latin typeface="Proxima Nova Alt Rg" panose="02000506030000020004"/>
              </a:rPr>
              <a:t>Animals NOT treated</a:t>
            </a:r>
            <a:r>
              <a:rPr kumimoji="0" lang="en-US" sz="1400" b="0" i="0" u="none" strike="noStrike" kern="1200" cap="none" spc="0" normalizeH="0" baseline="0" noProof="0" dirty="0">
                <a:ln>
                  <a:noFill/>
                </a:ln>
                <a:solidFill>
                  <a:srgbClr val="FFFFFF"/>
                </a:solidFill>
                <a:effectLst/>
                <a:uLnTx/>
                <a:uFillTx/>
                <a:latin typeface="Proxima Nova Alt Rg" panose="02000506030000020004"/>
              </a:rPr>
              <a:t> with the three highest doses all expired by day 32</a:t>
            </a:r>
          </a:p>
        </p:txBody>
      </p:sp>
      <p:sp>
        <p:nvSpPr>
          <p:cNvPr id="78" name="Rectangle 77">
            <a:extLst>
              <a:ext uri="{FF2B5EF4-FFF2-40B4-BE49-F238E27FC236}">
                <a16:creationId xmlns:a16="http://schemas.microsoft.com/office/drawing/2014/main" id="{676ADA04-3955-109B-BDE0-DB8074A4090C}"/>
              </a:ext>
            </a:extLst>
          </p:cNvPr>
          <p:cNvSpPr/>
          <p:nvPr/>
        </p:nvSpPr>
        <p:spPr>
          <a:xfrm>
            <a:off x="6579630" y="5358031"/>
            <a:ext cx="3589935" cy="8698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Proxima Nova Alt Rg" panose="02000506030000020004"/>
              </a:rPr>
              <a:t>INCREASED SURVIVAL:</a:t>
            </a:r>
            <a:r>
              <a:rPr kumimoji="0" lang="en-US" sz="1400" b="0" i="0" u="none" strike="noStrike" kern="1200" cap="none" spc="0" normalizeH="0" baseline="0" noProof="0" dirty="0">
                <a:ln>
                  <a:noFill/>
                </a:ln>
                <a:solidFill>
                  <a:srgbClr val="FFFFFF"/>
                </a:solidFill>
                <a:effectLst/>
                <a:uLnTx/>
                <a:uFillTx/>
                <a:latin typeface="Proxima Nova Alt Rg" panose="02000506030000020004"/>
              </a:rPr>
              <a:t> VTX-067 showed a significant survival benefit with a high percentage of animals remaining alive at the conclusion of the study</a:t>
            </a:r>
          </a:p>
        </p:txBody>
      </p:sp>
      <p:cxnSp>
        <p:nvCxnSpPr>
          <p:cNvPr id="86" name="Straight Arrow Connector 85">
            <a:extLst>
              <a:ext uri="{FF2B5EF4-FFF2-40B4-BE49-F238E27FC236}">
                <a16:creationId xmlns:a16="http://schemas.microsoft.com/office/drawing/2014/main" id="{EE1C2FDB-A9E5-0983-0110-00751FC8DCA4}"/>
              </a:ext>
            </a:extLst>
          </p:cNvPr>
          <p:cNvCxnSpPr>
            <a:cxnSpLocks/>
            <a:stCxn id="77" idx="0"/>
            <a:endCxn id="87" idx="4"/>
          </p:cNvCxnSpPr>
          <p:nvPr/>
        </p:nvCxnSpPr>
        <p:spPr>
          <a:xfrm flipV="1">
            <a:off x="3021504" y="5090993"/>
            <a:ext cx="410112" cy="340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7" name="Oval 86">
            <a:extLst>
              <a:ext uri="{FF2B5EF4-FFF2-40B4-BE49-F238E27FC236}">
                <a16:creationId xmlns:a16="http://schemas.microsoft.com/office/drawing/2014/main" id="{0B931DD4-AB06-C691-A216-C82C1E6B9017}"/>
              </a:ext>
            </a:extLst>
          </p:cNvPr>
          <p:cNvSpPr/>
          <p:nvPr/>
        </p:nvSpPr>
        <p:spPr>
          <a:xfrm>
            <a:off x="3186304" y="4791383"/>
            <a:ext cx="490623" cy="2996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9" name="Oval 88">
            <a:extLst>
              <a:ext uri="{FF2B5EF4-FFF2-40B4-BE49-F238E27FC236}">
                <a16:creationId xmlns:a16="http://schemas.microsoft.com/office/drawing/2014/main" id="{5973A4F3-43F3-09BB-1671-D8CF3CB25AE5}"/>
              </a:ext>
            </a:extLst>
          </p:cNvPr>
          <p:cNvSpPr/>
          <p:nvPr/>
        </p:nvSpPr>
        <p:spPr>
          <a:xfrm>
            <a:off x="8996485" y="4777322"/>
            <a:ext cx="490623" cy="2996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91" name="Straight Arrow Connector 90">
            <a:extLst>
              <a:ext uri="{FF2B5EF4-FFF2-40B4-BE49-F238E27FC236}">
                <a16:creationId xmlns:a16="http://schemas.microsoft.com/office/drawing/2014/main" id="{FDE646CE-4BAB-B144-04C5-F109E6ABE064}"/>
              </a:ext>
            </a:extLst>
          </p:cNvPr>
          <p:cNvCxnSpPr>
            <a:stCxn id="78" idx="0"/>
            <a:endCxn id="89" idx="4"/>
          </p:cNvCxnSpPr>
          <p:nvPr/>
        </p:nvCxnSpPr>
        <p:spPr>
          <a:xfrm flipV="1">
            <a:off x="8374598" y="5076932"/>
            <a:ext cx="867199" cy="2810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632ACF25-CFCB-9AA8-EBBF-6DF0FDD0ED9C}"/>
              </a:ext>
            </a:extLst>
          </p:cNvPr>
          <p:cNvSpPr/>
          <p:nvPr/>
        </p:nvSpPr>
        <p:spPr>
          <a:xfrm>
            <a:off x="8810582" y="3302975"/>
            <a:ext cx="820882" cy="581891"/>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3" name="Oval 92">
            <a:extLst>
              <a:ext uri="{FF2B5EF4-FFF2-40B4-BE49-F238E27FC236}">
                <a16:creationId xmlns:a16="http://schemas.microsoft.com/office/drawing/2014/main" id="{54E420CB-E809-10B5-76FA-5900FD73D8C9}"/>
              </a:ext>
            </a:extLst>
          </p:cNvPr>
          <p:cNvSpPr/>
          <p:nvPr/>
        </p:nvSpPr>
        <p:spPr>
          <a:xfrm>
            <a:off x="3472559" y="3300445"/>
            <a:ext cx="820882" cy="581891"/>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4" name="Rectangle 93">
            <a:extLst>
              <a:ext uri="{FF2B5EF4-FFF2-40B4-BE49-F238E27FC236}">
                <a16:creationId xmlns:a16="http://schemas.microsoft.com/office/drawing/2014/main" id="{E1965721-7EA6-2808-0D02-BA7277D9375B}"/>
              </a:ext>
            </a:extLst>
          </p:cNvPr>
          <p:cNvSpPr/>
          <p:nvPr/>
        </p:nvSpPr>
        <p:spPr>
          <a:xfrm>
            <a:off x="4445537" y="3300445"/>
            <a:ext cx="1506689" cy="48251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08BC270D-C958-A8F8-EC7F-8CED61AF72A7}"/>
              </a:ext>
            </a:extLst>
          </p:cNvPr>
          <p:cNvSpPr/>
          <p:nvPr/>
        </p:nvSpPr>
        <p:spPr>
          <a:xfrm>
            <a:off x="9701588" y="3300445"/>
            <a:ext cx="1405513" cy="63377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7D960723-2AEF-DC03-4CB1-1B9B7FC75E50}"/>
              </a:ext>
            </a:extLst>
          </p:cNvPr>
          <p:cNvSpPr/>
          <p:nvPr/>
        </p:nvSpPr>
        <p:spPr>
          <a:xfrm>
            <a:off x="2114772" y="2427901"/>
            <a:ext cx="1544865" cy="3126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Single Agent</a:t>
            </a:r>
          </a:p>
        </p:txBody>
      </p:sp>
      <p:sp>
        <p:nvSpPr>
          <p:cNvPr id="79" name="Rectangle 78">
            <a:extLst>
              <a:ext uri="{FF2B5EF4-FFF2-40B4-BE49-F238E27FC236}">
                <a16:creationId xmlns:a16="http://schemas.microsoft.com/office/drawing/2014/main" id="{80884E62-BA77-5AA7-51C2-04B8F12CBE79}"/>
              </a:ext>
            </a:extLst>
          </p:cNvPr>
          <p:cNvSpPr/>
          <p:nvPr/>
        </p:nvSpPr>
        <p:spPr>
          <a:xfrm>
            <a:off x="7641896" y="2427901"/>
            <a:ext cx="1544865" cy="3126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Combination</a:t>
            </a:r>
          </a:p>
        </p:txBody>
      </p:sp>
      <p:cxnSp>
        <p:nvCxnSpPr>
          <p:cNvPr id="6" name="Straight Arrow Connector 5">
            <a:extLst>
              <a:ext uri="{FF2B5EF4-FFF2-40B4-BE49-F238E27FC236}">
                <a16:creationId xmlns:a16="http://schemas.microsoft.com/office/drawing/2014/main" id="{3437493A-4C0E-C00B-1EFC-8F2504F9A7CA}"/>
              </a:ext>
            </a:extLst>
          </p:cNvPr>
          <p:cNvCxnSpPr>
            <a:cxnSpLocks/>
            <a:stCxn id="78" idx="0"/>
            <a:endCxn id="80" idx="6"/>
          </p:cNvCxnSpPr>
          <p:nvPr/>
        </p:nvCxnSpPr>
        <p:spPr>
          <a:xfrm flipH="1" flipV="1">
            <a:off x="4261893" y="4949897"/>
            <a:ext cx="4112705" cy="4081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EF82498C-57D2-043A-6B12-95212B1E9454}"/>
              </a:ext>
            </a:extLst>
          </p:cNvPr>
          <p:cNvSpPr/>
          <p:nvPr/>
        </p:nvSpPr>
        <p:spPr>
          <a:xfrm>
            <a:off x="3771270" y="4800092"/>
            <a:ext cx="490623" cy="2996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6975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2AE6C-7D03-76D9-10E9-26505809CED4}"/>
              </a:ext>
            </a:extLst>
          </p:cNvPr>
          <p:cNvSpPr>
            <a:spLocks noGrp="1"/>
          </p:cNvSpPr>
          <p:nvPr>
            <p:ph type="title"/>
          </p:nvPr>
        </p:nvSpPr>
        <p:spPr/>
        <p:txBody>
          <a:bodyPr>
            <a:noAutofit/>
          </a:bodyPr>
          <a:lstStyle/>
          <a:p>
            <a:r>
              <a:rPr lang="en-US" sz="2400" dirty="0">
                <a:latin typeface="Proxima Nova Alt Rg" panose="02000506030000020004"/>
              </a:rPr>
              <a:t>POC </a:t>
            </a:r>
            <a:r>
              <a:rPr lang="it-IT" sz="2400" dirty="0">
                <a:latin typeface="Proxima Nova Alt Rg" panose="02000506030000020004"/>
              </a:rPr>
              <a:t>VTX-067 HPV E6/E7 </a:t>
            </a:r>
            <a:r>
              <a:rPr lang="en-US" sz="2400" dirty="0">
                <a:latin typeface="Proxima Nova Alt Rg" panose="02000506030000020004"/>
              </a:rPr>
              <a:t>Demonstrated Significant Reduction in Tumor Growth as a Monotherapy and in Combination with a PD-1</a:t>
            </a:r>
            <a:r>
              <a:rPr lang="it-IT" sz="2400" dirty="0">
                <a:latin typeface="Proxima Nova Alt Rg" panose="02000506030000020004"/>
              </a:rPr>
              <a:t> in Mouse Model Study </a:t>
            </a:r>
            <a:endParaRPr lang="en-US" sz="2400" dirty="0">
              <a:latin typeface="Proxima Nova Alt Rg" panose="02000506030000020004"/>
            </a:endParaRPr>
          </a:p>
        </p:txBody>
      </p:sp>
      <p:pic>
        <p:nvPicPr>
          <p:cNvPr id="5" name="Picture 4">
            <a:extLst>
              <a:ext uri="{FF2B5EF4-FFF2-40B4-BE49-F238E27FC236}">
                <a16:creationId xmlns:a16="http://schemas.microsoft.com/office/drawing/2014/main" id="{F30C6B71-BEDA-A8B4-FC54-4096B10CF417}"/>
              </a:ext>
            </a:extLst>
          </p:cNvPr>
          <p:cNvPicPr>
            <a:picLocks noChangeAspect="1"/>
          </p:cNvPicPr>
          <p:nvPr/>
        </p:nvPicPr>
        <p:blipFill rotWithShape="1">
          <a:blip r:embed="rId2"/>
          <a:srcRect l="12004" t="32409" r="60801" b="37629"/>
          <a:stretch/>
        </p:blipFill>
        <p:spPr>
          <a:xfrm>
            <a:off x="6824444" y="2599417"/>
            <a:ext cx="3201386" cy="2204500"/>
          </a:xfrm>
          <a:prstGeom prst="rect">
            <a:avLst/>
          </a:prstGeom>
        </p:spPr>
      </p:pic>
      <p:pic>
        <p:nvPicPr>
          <p:cNvPr id="6" name="Picture 5">
            <a:extLst>
              <a:ext uri="{FF2B5EF4-FFF2-40B4-BE49-F238E27FC236}">
                <a16:creationId xmlns:a16="http://schemas.microsoft.com/office/drawing/2014/main" id="{3D2B3E3E-5DCF-7811-2A0E-76828F7197B6}"/>
              </a:ext>
            </a:extLst>
          </p:cNvPr>
          <p:cNvPicPr>
            <a:picLocks noChangeAspect="1"/>
          </p:cNvPicPr>
          <p:nvPr/>
        </p:nvPicPr>
        <p:blipFill rotWithShape="1">
          <a:blip r:embed="rId3"/>
          <a:srcRect l="22975" t="21133" r="47162" b="46386"/>
          <a:stretch/>
        </p:blipFill>
        <p:spPr>
          <a:xfrm>
            <a:off x="1595353" y="2669744"/>
            <a:ext cx="3139341" cy="2134175"/>
          </a:xfrm>
          <a:prstGeom prst="rect">
            <a:avLst/>
          </a:prstGeom>
        </p:spPr>
      </p:pic>
      <p:grpSp>
        <p:nvGrpSpPr>
          <p:cNvPr id="9" name="Group 8">
            <a:extLst>
              <a:ext uri="{FF2B5EF4-FFF2-40B4-BE49-F238E27FC236}">
                <a16:creationId xmlns:a16="http://schemas.microsoft.com/office/drawing/2014/main" id="{3010C694-2A5D-71AE-09F0-1212733F8E79}"/>
              </a:ext>
            </a:extLst>
          </p:cNvPr>
          <p:cNvGrpSpPr/>
          <p:nvPr/>
        </p:nvGrpSpPr>
        <p:grpSpPr>
          <a:xfrm>
            <a:off x="9653354" y="4579779"/>
            <a:ext cx="2780456" cy="200055"/>
            <a:chOff x="9759740" y="1905942"/>
            <a:chExt cx="2780456" cy="200055"/>
          </a:xfrm>
        </p:grpSpPr>
        <p:sp>
          <p:nvSpPr>
            <p:cNvPr id="10" name="TextBox 9">
              <a:extLst>
                <a:ext uri="{FF2B5EF4-FFF2-40B4-BE49-F238E27FC236}">
                  <a16:creationId xmlns:a16="http://schemas.microsoft.com/office/drawing/2014/main" id="{6EAC69AE-33B9-C6A7-E0CF-27B993E18C57}"/>
                </a:ext>
              </a:extLst>
            </p:cNvPr>
            <p:cNvSpPr txBox="1"/>
            <p:nvPr/>
          </p:nvSpPr>
          <p:spPr>
            <a:xfrm>
              <a:off x="10229490" y="1905942"/>
              <a:ext cx="1155353" cy="200055"/>
            </a:xfrm>
            <a:prstGeom prst="rect">
              <a:avLst/>
            </a:prstGeom>
            <a:noFill/>
          </p:spPr>
          <p:txBody>
            <a:bodyPr wrap="square">
              <a:spAutoFit/>
            </a:bodyPr>
            <a:lstStyle/>
            <a:p>
              <a:pPr marL="287338" marR="0" lvl="0" indent="-53975"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 **p ≤ 0.01</a:t>
              </a:r>
            </a:p>
          </p:txBody>
        </p:sp>
        <p:sp>
          <p:nvSpPr>
            <p:cNvPr id="11" name="TextBox 10">
              <a:extLst>
                <a:ext uri="{FF2B5EF4-FFF2-40B4-BE49-F238E27FC236}">
                  <a16:creationId xmlns:a16="http://schemas.microsoft.com/office/drawing/2014/main" id="{C47F5A3B-D5A5-8143-0D52-65EAD2B09EFA}"/>
                </a:ext>
              </a:extLst>
            </p:cNvPr>
            <p:cNvSpPr txBox="1"/>
            <p:nvPr/>
          </p:nvSpPr>
          <p:spPr>
            <a:xfrm>
              <a:off x="10777105" y="1905942"/>
              <a:ext cx="1155353" cy="200055"/>
            </a:xfrm>
            <a:prstGeom prst="rect">
              <a:avLst/>
            </a:prstGeom>
            <a:noFill/>
          </p:spPr>
          <p:txBody>
            <a:bodyPr wrap="square">
              <a:spAutoFit/>
            </a:bodyPr>
            <a:lstStyle/>
            <a:p>
              <a:pPr marL="176213"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***p ≤ 0.001 </a:t>
              </a:r>
            </a:p>
          </p:txBody>
        </p:sp>
        <p:sp>
          <p:nvSpPr>
            <p:cNvPr id="12" name="TextBox 11">
              <a:extLst>
                <a:ext uri="{FF2B5EF4-FFF2-40B4-BE49-F238E27FC236}">
                  <a16:creationId xmlns:a16="http://schemas.microsoft.com/office/drawing/2014/main" id="{F940FFB4-C3E3-E551-47BE-15EBDEECDF76}"/>
                </a:ext>
              </a:extLst>
            </p:cNvPr>
            <p:cNvSpPr txBox="1"/>
            <p:nvPr/>
          </p:nvSpPr>
          <p:spPr>
            <a:xfrm>
              <a:off x="9759740" y="1905942"/>
              <a:ext cx="1155353" cy="200055"/>
            </a:xfrm>
            <a:prstGeom prst="rect">
              <a:avLst/>
            </a:prstGeom>
            <a:noFill/>
          </p:spPr>
          <p:txBody>
            <a:bodyPr wrap="square">
              <a:spAutoFit/>
            </a:bodyPr>
            <a:lstStyle/>
            <a:p>
              <a:pPr marL="287338"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*p ≤ 0.05</a:t>
              </a:r>
            </a:p>
          </p:txBody>
        </p:sp>
        <p:sp>
          <p:nvSpPr>
            <p:cNvPr id="13" name="TextBox 12">
              <a:extLst>
                <a:ext uri="{FF2B5EF4-FFF2-40B4-BE49-F238E27FC236}">
                  <a16:creationId xmlns:a16="http://schemas.microsoft.com/office/drawing/2014/main" id="{B4B96F3C-C52B-383F-352D-ED7201F45691}"/>
                </a:ext>
              </a:extLst>
            </p:cNvPr>
            <p:cNvSpPr txBox="1"/>
            <p:nvPr/>
          </p:nvSpPr>
          <p:spPr>
            <a:xfrm>
              <a:off x="11384843" y="1905942"/>
              <a:ext cx="1155353" cy="200055"/>
            </a:xfrm>
            <a:prstGeom prst="rect">
              <a:avLst/>
            </a:prstGeom>
            <a:noFill/>
          </p:spPr>
          <p:txBody>
            <a:bodyPr wrap="square">
              <a:spAutoFit/>
            </a:bodyPr>
            <a:lstStyle/>
            <a:p>
              <a:pPr marL="115888"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****p ≤ 0.0001 </a:t>
              </a:r>
            </a:p>
          </p:txBody>
        </p:sp>
      </p:grpSp>
      <p:sp>
        <p:nvSpPr>
          <p:cNvPr id="16" name="TextBox 15">
            <a:extLst>
              <a:ext uri="{FF2B5EF4-FFF2-40B4-BE49-F238E27FC236}">
                <a16:creationId xmlns:a16="http://schemas.microsoft.com/office/drawing/2014/main" id="{3A627404-AFCD-4D7C-412A-B63DDBE3984F}"/>
              </a:ext>
            </a:extLst>
          </p:cNvPr>
          <p:cNvSpPr txBox="1"/>
          <p:nvPr/>
        </p:nvSpPr>
        <p:spPr>
          <a:xfrm>
            <a:off x="2844477" y="4979978"/>
            <a:ext cx="53412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Days</a:t>
            </a:r>
          </a:p>
        </p:txBody>
      </p:sp>
      <p:sp>
        <p:nvSpPr>
          <p:cNvPr id="17" name="TextBox 16">
            <a:extLst>
              <a:ext uri="{FF2B5EF4-FFF2-40B4-BE49-F238E27FC236}">
                <a16:creationId xmlns:a16="http://schemas.microsoft.com/office/drawing/2014/main" id="{62928623-F6DC-6623-5CB0-8E7129671EEE}"/>
              </a:ext>
            </a:extLst>
          </p:cNvPr>
          <p:cNvSpPr txBox="1"/>
          <p:nvPr/>
        </p:nvSpPr>
        <p:spPr>
          <a:xfrm>
            <a:off x="1560500" y="4754880"/>
            <a:ext cx="26321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0</a:t>
            </a:r>
          </a:p>
        </p:txBody>
      </p:sp>
      <p:sp>
        <p:nvSpPr>
          <p:cNvPr id="18" name="TextBox 17">
            <a:extLst>
              <a:ext uri="{FF2B5EF4-FFF2-40B4-BE49-F238E27FC236}">
                <a16:creationId xmlns:a16="http://schemas.microsoft.com/office/drawing/2014/main" id="{B2866913-9EEE-B2EF-014B-D8BA437E3505}"/>
              </a:ext>
            </a:extLst>
          </p:cNvPr>
          <p:cNvSpPr txBox="1"/>
          <p:nvPr/>
        </p:nvSpPr>
        <p:spPr>
          <a:xfrm>
            <a:off x="2097719" y="4754880"/>
            <a:ext cx="34176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10</a:t>
            </a:r>
          </a:p>
        </p:txBody>
      </p:sp>
      <p:sp>
        <p:nvSpPr>
          <p:cNvPr id="19" name="TextBox 18">
            <a:extLst>
              <a:ext uri="{FF2B5EF4-FFF2-40B4-BE49-F238E27FC236}">
                <a16:creationId xmlns:a16="http://schemas.microsoft.com/office/drawing/2014/main" id="{848CBA7D-E0B0-918E-6246-28B238297D54}"/>
              </a:ext>
            </a:extLst>
          </p:cNvPr>
          <p:cNvSpPr txBox="1"/>
          <p:nvPr/>
        </p:nvSpPr>
        <p:spPr>
          <a:xfrm>
            <a:off x="2680943" y="4754880"/>
            <a:ext cx="34176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20</a:t>
            </a:r>
          </a:p>
        </p:txBody>
      </p:sp>
      <p:sp>
        <p:nvSpPr>
          <p:cNvPr id="20" name="TextBox 19">
            <a:extLst>
              <a:ext uri="{FF2B5EF4-FFF2-40B4-BE49-F238E27FC236}">
                <a16:creationId xmlns:a16="http://schemas.microsoft.com/office/drawing/2014/main" id="{6003043D-4E08-16A3-1183-079EB3EE4916}"/>
              </a:ext>
            </a:extLst>
          </p:cNvPr>
          <p:cNvSpPr txBox="1"/>
          <p:nvPr/>
        </p:nvSpPr>
        <p:spPr>
          <a:xfrm>
            <a:off x="3264167" y="4754880"/>
            <a:ext cx="34176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30</a:t>
            </a:r>
          </a:p>
        </p:txBody>
      </p:sp>
      <p:sp>
        <p:nvSpPr>
          <p:cNvPr id="21" name="TextBox 20">
            <a:extLst>
              <a:ext uri="{FF2B5EF4-FFF2-40B4-BE49-F238E27FC236}">
                <a16:creationId xmlns:a16="http://schemas.microsoft.com/office/drawing/2014/main" id="{8CC6ED52-E191-3017-6678-8F9803E765BF}"/>
              </a:ext>
            </a:extLst>
          </p:cNvPr>
          <p:cNvSpPr txBox="1"/>
          <p:nvPr/>
        </p:nvSpPr>
        <p:spPr>
          <a:xfrm>
            <a:off x="3847391" y="4754880"/>
            <a:ext cx="34176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40</a:t>
            </a:r>
          </a:p>
        </p:txBody>
      </p:sp>
      <p:sp>
        <p:nvSpPr>
          <p:cNvPr id="22" name="TextBox 21">
            <a:extLst>
              <a:ext uri="{FF2B5EF4-FFF2-40B4-BE49-F238E27FC236}">
                <a16:creationId xmlns:a16="http://schemas.microsoft.com/office/drawing/2014/main" id="{62D23653-B6BA-C515-D310-D16ACED24CBD}"/>
              </a:ext>
            </a:extLst>
          </p:cNvPr>
          <p:cNvSpPr txBox="1"/>
          <p:nvPr/>
        </p:nvSpPr>
        <p:spPr>
          <a:xfrm>
            <a:off x="4420310" y="4754880"/>
            <a:ext cx="34176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50</a:t>
            </a:r>
          </a:p>
        </p:txBody>
      </p:sp>
      <p:grpSp>
        <p:nvGrpSpPr>
          <p:cNvPr id="23" name="Group 22">
            <a:extLst>
              <a:ext uri="{FF2B5EF4-FFF2-40B4-BE49-F238E27FC236}">
                <a16:creationId xmlns:a16="http://schemas.microsoft.com/office/drawing/2014/main" id="{C4DC4CC8-B4C7-777C-2936-3906314FDE7E}"/>
              </a:ext>
            </a:extLst>
          </p:cNvPr>
          <p:cNvGrpSpPr/>
          <p:nvPr/>
        </p:nvGrpSpPr>
        <p:grpSpPr>
          <a:xfrm>
            <a:off x="909651" y="2603898"/>
            <a:ext cx="775448" cy="2217436"/>
            <a:chOff x="909651" y="2603898"/>
            <a:chExt cx="775448" cy="2217436"/>
          </a:xfrm>
        </p:grpSpPr>
        <p:sp>
          <p:nvSpPr>
            <p:cNvPr id="24" name="TextBox 23">
              <a:extLst>
                <a:ext uri="{FF2B5EF4-FFF2-40B4-BE49-F238E27FC236}">
                  <a16:creationId xmlns:a16="http://schemas.microsoft.com/office/drawing/2014/main" id="{FCEE53B2-E001-1381-A0BF-CDB7468926FD}"/>
                </a:ext>
              </a:extLst>
            </p:cNvPr>
            <p:cNvSpPr txBox="1"/>
            <p:nvPr/>
          </p:nvSpPr>
          <p:spPr>
            <a:xfrm rot="16200000">
              <a:off x="-18936" y="3532485"/>
              <a:ext cx="213417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Tumor Volume (mean, mm</a:t>
              </a:r>
              <a:r>
                <a:rPr kumimoji="0" lang="en-US" sz="1200" b="0" i="0" u="none" strike="noStrike" kern="1200" cap="none" spc="0" normalizeH="0" baseline="30000" noProof="0" dirty="0">
                  <a:ln>
                    <a:noFill/>
                  </a:ln>
                  <a:solidFill>
                    <a:srgbClr val="000000"/>
                  </a:solidFill>
                  <a:effectLst/>
                  <a:uLnTx/>
                  <a:uFillTx/>
                  <a:latin typeface="Proxima Nova Alt Rg" panose="02000506030000020004"/>
                  <a:cs typeface="Arial" panose="020B0604020202020204" pitchFamily="34" charset="0"/>
                </a:rPr>
                <a:t>3</a:t>
              </a:r>
              <a:r>
                <a:rPr kumimoji="0" lang="en-US" sz="12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a:t>
              </a:r>
            </a:p>
          </p:txBody>
        </p:sp>
        <p:grpSp>
          <p:nvGrpSpPr>
            <p:cNvPr id="25" name="Group 24">
              <a:extLst>
                <a:ext uri="{FF2B5EF4-FFF2-40B4-BE49-F238E27FC236}">
                  <a16:creationId xmlns:a16="http://schemas.microsoft.com/office/drawing/2014/main" id="{C8E1EDD4-6D5B-1D88-5969-D93E204A50EF}"/>
                </a:ext>
              </a:extLst>
            </p:cNvPr>
            <p:cNvGrpSpPr/>
            <p:nvPr/>
          </p:nvGrpSpPr>
          <p:grpSpPr>
            <a:xfrm>
              <a:off x="1179992" y="2628791"/>
              <a:ext cx="505107" cy="2192543"/>
              <a:chOff x="1179992" y="2628791"/>
              <a:chExt cx="505107" cy="2192543"/>
            </a:xfrm>
          </p:grpSpPr>
          <p:sp>
            <p:nvSpPr>
              <p:cNvPr id="26" name="TextBox 25">
                <a:extLst>
                  <a:ext uri="{FF2B5EF4-FFF2-40B4-BE49-F238E27FC236}">
                    <a16:creationId xmlns:a16="http://schemas.microsoft.com/office/drawing/2014/main" id="{192243CF-88A7-6424-A287-AE54DB4E40FC}"/>
                  </a:ext>
                </a:extLst>
              </p:cNvPr>
              <p:cNvSpPr txBox="1"/>
              <p:nvPr/>
            </p:nvSpPr>
            <p:spPr>
              <a:xfrm>
                <a:off x="1418059" y="4559724"/>
                <a:ext cx="26321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0</a:t>
                </a:r>
              </a:p>
            </p:txBody>
          </p:sp>
          <p:sp>
            <p:nvSpPr>
              <p:cNvPr id="27" name="TextBox 26">
                <a:extLst>
                  <a:ext uri="{FF2B5EF4-FFF2-40B4-BE49-F238E27FC236}">
                    <a16:creationId xmlns:a16="http://schemas.microsoft.com/office/drawing/2014/main" id="{78BBD1BF-B821-236B-4F0B-28DA2A3E7351}"/>
                  </a:ext>
                </a:extLst>
              </p:cNvPr>
              <p:cNvSpPr txBox="1"/>
              <p:nvPr/>
            </p:nvSpPr>
            <p:spPr>
              <a:xfrm>
                <a:off x="1262602" y="4317211"/>
                <a:ext cx="42030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500</a:t>
                </a:r>
              </a:p>
            </p:txBody>
          </p:sp>
          <p:sp>
            <p:nvSpPr>
              <p:cNvPr id="28" name="TextBox 27">
                <a:extLst>
                  <a:ext uri="{FF2B5EF4-FFF2-40B4-BE49-F238E27FC236}">
                    <a16:creationId xmlns:a16="http://schemas.microsoft.com/office/drawing/2014/main" id="{3DFE8A40-09E2-B4D0-20EB-77D965869A28}"/>
                  </a:ext>
                </a:extLst>
              </p:cNvPr>
              <p:cNvSpPr txBox="1"/>
              <p:nvPr/>
            </p:nvSpPr>
            <p:spPr>
              <a:xfrm>
                <a:off x="1183546" y="4072657"/>
                <a:ext cx="49885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1000</a:t>
                </a:r>
              </a:p>
            </p:txBody>
          </p:sp>
          <p:sp>
            <p:nvSpPr>
              <p:cNvPr id="29" name="TextBox 28">
                <a:extLst>
                  <a:ext uri="{FF2B5EF4-FFF2-40B4-BE49-F238E27FC236}">
                    <a16:creationId xmlns:a16="http://schemas.microsoft.com/office/drawing/2014/main" id="{36C288C5-CF90-D374-26DE-F0054707B129}"/>
                  </a:ext>
                </a:extLst>
              </p:cNvPr>
              <p:cNvSpPr txBox="1"/>
              <p:nvPr/>
            </p:nvSpPr>
            <p:spPr>
              <a:xfrm>
                <a:off x="1183546" y="3832391"/>
                <a:ext cx="49885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1500</a:t>
                </a:r>
              </a:p>
            </p:txBody>
          </p:sp>
          <p:sp>
            <p:nvSpPr>
              <p:cNvPr id="30" name="TextBox 29">
                <a:extLst>
                  <a:ext uri="{FF2B5EF4-FFF2-40B4-BE49-F238E27FC236}">
                    <a16:creationId xmlns:a16="http://schemas.microsoft.com/office/drawing/2014/main" id="{AC10004B-0FB6-2604-A210-106283582379}"/>
                  </a:ext>
                </a:extLst>
              </p:cNvPr>
              <p:cNvSpPr txBox="1"/>
              <p:nvPr/>
            </p:nvSpPr>
            <p:spPr>
              <a:xfrm>
                <a:off x="1186244" y="3593033"/>
                <a:ext cx="49885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2000</a:t>
                </a:r>
              </a:p>
            </p:txBody>
          </p:sp>
          <p:sp>
            <p:nvSpPr>
              <p:cNvPr id="31" name="TextBox 30">
                <a:extLst>
                  <a:ext uri="{FF2B5EF4-FFF2-40B4-BE49-F238E27FC236}">
                    <a16:creationId xmlns:a16="http://schemas.microsoft.com/office/drawing/2014/main" id="{639CF8A6-78CF-2DE1-D79D-7D9E49A6C814}"/>
                  </a:ext>
                </a:extLst>
              </p:cNvPr>
              <p:cNvSpPr txBox="1"/>
              <p:nvPr/>
            </p:nvSpPr>
            <p:spPr>
              <a:xfrm>
                <a:off x="1183545" y="3347571"/>
                <a:ext cx="49885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2500</a:t>
                </a:r>
              </a:p>
            </p:txBody>
          </p:sp>
          <p:sp>
            <p:nvSpPr>
              <p:cNvPr id="32" name="TextBox 31">
                <a:extLst>
                  <a:ext uri="{FF2B5EF4-FFF2-40B4-BE49-F238E27FC236}">
                    <a16:creationId xmlns:a16="http://schemas.microsoft.com/office/drawing/2014/main" id="{A40C10F6-2BF2-53EE-54FE-2D5891D1976F}"/>
                  </a:ext>
                </a:extLst>
              </p:cNvPr>
              <p:cNvSpPr txBox="1"/>
              <p:nvPr/>
            </p:nvSpPr>
            <p:spPr>
              <a:xfrm>
                <a:off x="1183545" y="3107857"/>
                <a:ext cx="49885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3000</a:t>
                </a:r>
              </a:p>
            </p:txBody>
          </p:sp>
          <p:sp>
            <p:nvSpPr>
              <p:cNvPr id="33" name="TextBox 32">
                <a:extLst>
                  <a:ext uri="{FF2B5EF4-FFF2-40B4-BE49-F238E27FC236}">
                    <a16:creationId xmlns:a16="http://schemas.microsoft.com/office/drawing/2014/main" id="{9348FAD6-5DF8-85CA-A9DE-B1F9038CBE45}"/>
                  </a:ext>
                </a:extLst>
              </p:cNvPr>
              <p:cNvSpPr txBox="1"/>
              <p:nvPr/>
            </p:nvSpPr>
            <p:spPr>
              <a:xfrm>
                <a:off x="1179992" y="2862343"/>
                <a:ext cx="49885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3500</a:t>
                </a:r>
              </a:p>
            </p:txBody>
          </p:sp>
          <p:sp>
            <p:nvSpPr>
              <p:cNvPr id="34" name="TextBox 33">
                <a:extLst>
                  <a:ext uri="{FF2B5EF4-FFF2-40B4-BE49-F238E27FC236}">
                    <a16:creationId xmlns:a16="http://schemas.microsoft.com/office/drawing/2014/main" id="{12B102A2-AE44-8A13-CD07-82F69EE4A633}"/>
                  </a:ext>
                </a:extLst>
              </p:cNvPr>
              <p:cNvSpPr txBox="1"/>
              <p:nvPr/>
            </p:nvSpPr>
            <p:spPr>
              <a:xfrm>
                <a:off x="1182004" y="2628791"/>
                <a:ext cx="49885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4000</a:t>
                </a:r>
              </a:p>
            </p:txBody>
          </p:sp>
        </p:grpSp>
      </p:grpSp>
      <p:cxnSp>
        <p:nvCxnSpPr>
          <p:cNvPr id="35" name="Straight Connector 34">
            <a:extLst>
              <a:ext uri="{FF2B5EF4-FFF2-40B4-BE49-F238E27FC236}">
                <a16:creationId xmlns:a16="http://schemas.microsoft.com/office/drawing/2014/main" id="{7105FA0D-24E2-CA3B-CB49-B47E1B4D0F8A}"/>
              </a:ext>
            </a:extLst>
          </p:cNvPr>
          <p:cNvCxnSpPr/>
          <p:nvPr/>
        </p:nvCxnSpPr>
        <p:spPr>
          <a:xfrm>
            <a:off x="4472014" y="2782812"/>
            <a:ext cx="155610" cy="0"/>
          </a:xfrm>
          <a:prstGeom prst="line">
            <a:avLst/>
          </a:prstGeom>
          <a:ln w="8890">
            <a:solidFill>
              <a:srgbClr val="FF9A25"/>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8197CEE2-D6C4-4CE0-D142-8C752728C1B2}"/>
              </a:ext>
            </a:extLst>
          </p:cNvPr>
          <p:cNvSpPr/>
          <p:nvPr/>
        </p:nvSpPr>
        <p:spPr>
          <a:xfrm flipH="1" flipV="1">
            <a:off x="4519564" y="2751238"/>
            <a:ext cx="65452" cy="65452"/>
          </a:xfrm>
          <a:prstGeom prst="rect">
            <a:avLst/>
          </a:prstGeom>
          <a:solidFill>
            <a:srgbClr val="FF99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roxima Nova Alt Rg" panose="02000506030000020004"/>
            </a:endParaRPr>
          </a:p>
        </p:txBody>
      </p:sp>
      <p:cxnSp>
        <p:nvCxnSpPr>
          <p:cNvPr id="37" name="Straight Connector 36">
            <a:extLst>
              <a:ext uri="{FF2B5EF4-FFF2-40B4-BE49-F238E27FC236}">
                <a16:creationId xmlns:a16="http://schemas.microsoft.com/office/drawing/2014/main" id="{3BA1E55D-D9C3-2D27-EF5D-F328F3E8D31F}"/>
              </a:ext>
            </a:extLst>
          </p:cNvPr>
          <p:cNvCxnSpPr/>
          <p:nvPr/>
        </p:nvCxnSpPr>
        <p:spPr>
          <a:xfrm>
            <a:off x="4472014" y="2936364"/>
            <a:ext cx="155610" cy="0"/>
          </a:xfrm>
          <a:prstGeom prst="line">
            <a:avLst/>
          </a:prstGeom>
          <a:ln w="8890">
            <a:solidFill>
              <a:srgbClr val="05FFFF"/>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4028BA87-D66E-F047-3514-0C5917E061D4}"/>
              </a:ext>
            </a:extLst>
          </p:cNvPr>
          <p:cNvSpPr/>
          <p:nvPr/>
        </p:nvSpPr>
        <p:spPr>
          <a:xfrm>
            <a:off x="4519564" y="2904015"/>
            <a:ext cx="64008" cy="64008"/>
          </a:xfrm>
          <a:prstGeom prst="ellipse">
            <a:avLst/>
          </a:prstGeom>
          <a:solidFill>
            <a:srgbClr val="05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roxima Nova Alt Rg" panose="02000506030000020004"/>
            </a:endParaRPr>
          </a:p>
        </p:txBody>
      </p:sp>
      <p:cxnSp>
        <p:nvCxnSpPr>
          <p:cNvPr id="39" name="Straight Connector 38">
            <a:extLst>
              <a:ext uri="{FF2B5EF4-FFF2-40B4-BE49-F238E27FC236}">
                <a16:creationId xmlns:a16="http://schemas.microsoft.com/office/drawing/2014/main" id="{86EC058E-4E57-299F-0F40-46E746C4B6A4}"/>
              </a:ext>
            </a:extLst>
          </p:cNvPr>
          <p:cNvCxnSpPr/>
          <p:nvPr/>
        </p:nvCxnSpPr>
        <p:spPr>
          <a:xfrm>
            <a:off x="4473844" y="3088253"/>
            <a:ext cx="155610" cy="0"/>
          </a:xfrm>
          <a:prstGeom prst="line">
            <a:avLst/>
          </a:prstGeom>
          <a:ln w="889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BA714BCC-F087-DB38-8232-C345772415FD}"/>
              </a:ext>
            </a:extLst>
          </p:cNvPr>
          <p:cNvSpPr/>
          <p:nvPr/>
        </p:nvSpPr>
        <p:spPr>
          <a:xfrm>
            <a:off x="4519564" y="3054202"/>
            <a:ext cx="64008" cy="64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roxima Nova Alt Rg" panose="02000506030000020004"/>
            </a:endParaRPr>
          </a:p>
        </p:txBody>
      </p:sp>
      <p:cxnSp>
        <p:nvCxnSpPr>
          <p:cNvPr id="41" name="Straight Connector 40">
            <a:extLst>
              <a:ext uri="{FF2B5EF4-FFF2-40B4-BE49-F238E27FC236}">
                <a16:creationId xmlns:a16="http://schemas.microsoft.com/office/drawing/2014/main" id="{6AD359CA-7648-8E46-88E2-90EA8A6EE66A}"/>
              </a:ext>
            </a:extLst>
          </p:cNvPr>
          <p:cNvCxnSpPr/>
          <p:nvPr/>
        </p:nvCxnSpPr>
        <p:spPr>
          <a:xfrm>
            <a:off x="4470223" y="3243828"/>
            <a:ext cx="155610" cy="0"/>
          </a:xfrm>
          <a:prstGeom prst="line">
            <a:avLst/>
          </a:prstGeom>
          <a:ln w="8890">
            <a:solidFill>
              <a:srgbClr val="FF1F38"/>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43FD7B03-C98F-540C-CBEC-1490715FC2E2}"/>
              </a:ext>
            </a:extLst>
          </p:cNvPr>
          <p:cNvSpPr/>
          <p:nvPr/>
        </p:nvSpPr>
        <p:spPr>
          <a:xfrm>
            <a:off x="4519564" y="3211120"/>
            <a:ext cx="64008" cy="64008"/>
          </a:xfrm>
          <a:prstGeom prst="ellipse">
            <a:avLst/>
          </a:prstGeom>
          <a:solidFill>
            <a:srgbClr val="FF2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roxima Nova Alt Rg" panose="02000506030000020004"/>
            </a:endParaRPr>
          </a:p>
        </p:txBody>
      </p:sp>
      <p:cxnSp>
        <p:nvCxnSpPr>
          <p:cNvPr id="43" name="Straight Connector 42">
            <a:extLst>
              <a:ext uri="{FF2B5EF4-FFF2-40B4-BE49-F238E27FC236}">
                <a16:creationId xmlns:a16="http://schemas.microsoft.com/office/drawing/2014/main" id="{3DB22DE2-59DE-F437-FDAF-442ECFA83AE0}"/>
              </a:ext>
            </a:extLst>
          </p:cNvPr>
          <p:cNvCxnSpPr/>
          <p:nvPr/>
        </p:nvCxnSpPr>
        <p:spPr>
          <a:xfrm>
            <a:off x="4470223" y="3396228"/>
            <a:ext cx="155610" cy="0"/>
          </a:xfrm>
          <a:prstGeom prst="line">
            <a:avLst/>
          </a:prstGeom>
          <a:ln w="8890">
            <a:solidFill>
              <a:srgbClr val="FF30E4"/>
            </a:solidFill>
          </a:ln>
        </p:spPr>
        <p:style>
          <a:lnRef idx="1">
            <a:schemeClr val="accent1"/>
          </a:lnRef>
          <a:fillRef idx="0">
            <a:schemeClr val="accent1"/>
          </a:fillRef>
          <a:effectRef idx="0">
            <a:schemeClr val="accent1"/>
          </a:effectRef>
          <a:fontRef idx="minor">
            <a:schemeClr val="tx1"/>
          </a:fontRef>
        </p:style>
      </p:cxnSp>
      <p:sp>
        <p:nvSpPr>
          <p:cNvPr id="44" name="Triangle 98">
            <a:extLst>
              <a:ext uri="{FF2B5EF4-FFF2-40B4-BE49-F238E27FC236}">
                <a16:creationId xmlns:a16="http://schemas.microsoft.com/office/drawing/2014/main" id="{5F3E15E2-0883-D8E9-2804-B03548632759}"/>
              </a:ext>
            </a:extLst>
          </p:cNvPr>
          <p:cNvSpPr/>
          <p:nvPr/>
        </p:nvSpPr>
        <p:spPr>
          <a:xfrm rot="10800000">
            <a:off x="4519564" y="3366294"/>
            <a:ext cx="64008" cy="64008"/>
          </a:xfrm>
          <a:prstGeom prst="triangle">
            <a:avLst/>
          </a:prstGeom>
          <a:solidFill>
            <a:srgbClr val="FF3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roxima Nova Alt Rg" panose="02000506030000020004"/>
            </a:endParaRPr>
          </a:p>
        </p:txBody>
      </p:sp>
      <p:cxnSp>
        <p:nvCxnSpPr>
          <p:cNvPr id="45" name="Straight Connector 44">
            <a:extLst>
              <a:ext uri="{FF2B5EF4-FFF2-40B4-BE49-F238E27FC236}">
                <a16:creationId xmlns:a16="http://schemas.microsoft.com/office/drawing/2014/main" id="{DE6F8F36-0773-A545-CF4E-B9A74D373419}"/>
              </a:ext>
            </a:extLst>
          </p:cNvPr>
          <p:cNvCxnSpPr/>
          <p:nvPr/>
        </p:nvCxnSpPr>
        <p:spPr>
          <a:xfrm>
            <a:off x="4473844" y="3548628"/>
            <a:ext cx="155610" cy="0"/>
          </a:xfrm>
          <a:prstGeom prst="line">
            <a:avLst/>
          </a:prstGeom>
          <a:ln w="8890">
            <a:solidFill>
              <a:srgbClr val="01FF00"/>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3443119C-7705-9608-D9EC-A8B14DC3ECE1}"/>
              </a:ext>
            </a:extLst>
          </p:cNvPr>
          <p:cNvSpPr/>
          <p:nvPr/>
        </p:nvSpPr>
        <p:spPr>
          <a:xfrm rot="2700000" flipH="1" flipV="1">
            <a:off x="4519564" y="3518272"/>
            <a:ext cx="54864" cy="54864"/>
          </a:xfrm>
          <a:prstGeom prst="rect">
            <a:avLst/>
          </a:prstGeom>
          <a:solidFill>
            <a:srgbClr val="01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roxima Nova Alt Rg" panose="02000506030000020004"/>
            </a:endParaRPr>
          </a:p>
        </p:txBody>
      </p:sp>
      <p:cxnSp>
        <p:nvCxnSpPr>
          <p:cNvPr id="47" name="Straight Connector 46">
            <a:extLst>
              <a:ext uri="{FF2B5EF4-FFF2-40B4-BE49-F238E27FC236}">
                <a16:creationId xmlns:a16="http://schemas.microsoft.com/office/drawing/2014/main" id="{5A198A1E-19B3-7987-A8C8-8C29E18F10C0}"/>
              </a:ext>
            </a:extLst>
          </p:cNvPr>
          <p:cNvCxnSpPr/>
          <p:nvPr/>
        </p:nvCxnSpPr>
        <p:spPr>
          <a:xfrm>
            <a:off x="4470538" y="3701539"/>
            <a:ext cx="155610" cy="0"/>
          </a:xfrm>
          <a:prstGeom prst="line">
            <a:avLst/>
          </a:prstGeom>
          <a:ln w="8890">
            <a:solidFill>
              <a:srgbClr val="1F00F0"/>
            </a:solidFill>
          </a:ln>
        </p:spPr>
        <p:style>
          <a:lnRef idx="1">
            <a:schemeClr val="accent1"/>
          </a:lnRef>
          <a:fillRef idx="0">
            <a:schemeClr val="accent1"/>
          </a:fillRef>
          <a:effectRef idx="0">
            <a:schemeClr val="accent1"/>
          </a:effectRef>
          <a:fontRef idx="minor">
            <a:schemeClr val="tx1"/>
          </a:fontRef>
        </p:style>
      </p:cxnSp>
      <p:sp>
        <p:nvSpPr>
          <p:cNvPr id="48" name="Triangle 102">
            <a:extLst>
              <a:ext uri="{FF2B5EF4-FFF2-40B4-BE49-F238E27FC236}">
                <a16:creationId xmlns:a16="http://schemas.microsoft.com/office/drawing/2014/main" id="{F0DA996B-EAB9-56A6-4877-8A6E174FF727}"/>
              </a:ext>
            </a:extLst>
          </p:cNvPr>
          <p:cNvSpPr/>
          <p:nvPr/>
        </p:nvSpPr>
        <p:spPr>
          <a:xfrm>
            <a:off x="4519564" y="3669680"/>
            <a:ext cx="64008" cy="64008"/>
          </a:xfrm>
          <a:prstGeom prst="triangle">
            <a:avLst/>
          </a:prstGeom>
          <a:solidFill>
            <a:srgbClr val="1F0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roxima Nova Alt Rg" panose="02000506030000020004"/>
            </a:endParaRPr>
          </a:p>
        </p:txBody>
      </p:sp>
      <p:grpSp>
        <p:nvGrpSpPr>
          <p:cNvPr id="49" name="Group 48">
            <a:extLst>
              <a:ext uri="{FF2B5EF4-FFF2-40B4-BE49-F238E27FC236}">
                <a16:creationId xmlns:a16="http://schemas.microsoft.com/office/drawing/2014/main" id="{F4FEAAD2-E8D9-1CB4-4DA4-AA173685A083}"/>
              </a:ext>
            </a:extLst>
          </p:cNvPr>
          <p:cNvGrpSpPr/>
          <p:nvPr/>
        </p:nvGrpSpPr>
        <p:grpSpPr>
          <a:xfrm>
            <a:off x="9711360" y="2665815"/>
            <a:ext cx="1488774" cy="1323439"/>
            <a:chOff x="11010010" y="2681924"/>
            <a:chExt cx="1488774" cy="1323439"/>
          </a:xfrm>
        </p:grpSpPr>
        <p:sp>
          <p:nvSpPr>
            <p:cNvPr id="50" name="TextBox 49">
              <a:extLst>
                <a:ext uri="{FF2B5EF4-FFF2-40B4-BE49-F238E27FC236}">
                  <a16:creationId xmlns:a16="http://schemas.microsoft.com/office/drawing/2014/main" id="{D1D70D8B-19CA-D587-CD2C-F233DDCCCC9C}"/>
                </a:ext>
              </a:extLst>
            </p:cNvPr>
            <p:cNvSpPr txBox="1"/>
            <p:nvPr/>
          </p:nvSpPr>
          <p:spPr>
            <a:xfrm>
              <a:off x="11153151" y="2681924"/>
              <a:ext cx="134563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Saline      </a:t>
              </a:r>
              <a:r>
                <a:rPr kumimoji="0" lang="en-US" sz="2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 </a:t>
              </a:r>
              <a:r>
                <a:rPr kumimoji="0" lang="en-US" sz="10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   +∝IgG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Saline      </a:t>
              </a:r>
              <a:r>
                <a:rPr kumimoji="0" lang="en-US" sz="2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 </a:t>
              </a:r>
              <a:r>
                <a:rPr kumimoji="0" lang="en-US" sz="10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   +∝PD1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Peptide       +∝PD1</a:t>
              </a:r>
            </a:p>
            <a:p>
              <a:pPr marL="0" marR="0" lvl="0" indent="3175"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MAV 80μg </a:t>
              </a:r>
              <a:r>
                <a:rPr kumimoji="0" lang="en-US" sz="3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  </a:t>
              </a:r>
              <a:r>
                <a:rPr kumimoji="0" lang="en-US" sz="10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 +∝PD1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SAV 20μg   +∝PD1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SAV 80μg   +∝PD1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SAV 130μg +∝PD1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SAV 215μg +∝PD1</a:t>
              </a:r>
            </a:p>
          </p:txBody>
        </p:sp>
        <p:grpSp>
          <p:nvGrpSpPr>
            <p:cNvPr id="51" name="Group 50">
              <a:extLst>
                <a:ext uri="{FF2B5EF4-FFF2-40B4-BE49-F238E27FC236}">
                  <a16:creationId xmlns:a16="http://schemas.microsoft.com/office/drawing/2014/main" id="{859A15C9-063E-9A04-6B48-72D09F91160E}"/>
                </a:ext>
              </a:extLst>
            </p:cNvPr>
            <p:cNvGrpSpPr/>
            <p:nvPr/>
          </p:nvGrpSpPr>
          <p:grpSpPr>
            <a:xfrm>
              <a:off x="11010010" y="2758814"/>
              <a:ext cx="160603" cy="1142471"/>
              <a:chOff x="11010010" y="2758814"/>
              <a:chExt cx="160603" cy="1142471"/>
            </a:xfrm>
          </p:grpSpPr>
          <p:grpSp>
            <p:nvGrpSpPr>
              <p:cNvPr id="52" name="Group 51">
                <a:extLst>
                  <a:ext uri="{FF2B5EF4-FFF2-40B4-BE49-F238E27FC236}">
                    <a16:creationId xmlns:a16="http://schemas.microsoft.com/office/drawing/2014/main" id="{2306FBDC-88AF-C353-CEC6-0EA0D8101B8E}"/>
                  </a:ext>
                </a:extLst>
              </p:cNvPr>
              <p:cNvGrpSpPr/>
              <p:nvPr/>
            </p:nvGrpSpPr>
            <p:grpSpPr>
              <a:xfrm>
                <a:off x="11010010" y="2918835"/>
                <a:ext cx="159231" cy="982450"/>
                <a:chOff x="4915851" y="2751238"/>
                <a:chExt cx="159231" cy="982450"/>
              </a:xfrm>
            </p:grpSpPr>
            <p:cxnSp>
              <p:nvCxnSpPr>
                <p:cNvPr id="55" name="Straight Connector 54">
                  <a:extLst>
                    <a:ext uri="{FF2B5EF4-FFF2-40B4-BE49-F238E27FC236}">
                      <a16:creationId xmlns:a16="http://schemas.microsoft.com/office/drawing/2014/main" id="{E4DD9194-2370-E608-5CCA-34FF00F5683F}"/>
                    </a:ext>
                  </a:extLst>
                </p:cNvPr>
                <p:cNvCxnSpPr/>
                <p:nvPr/>
              </p:nvCxnSpPr>
              <p:spPr>
                <a:xfrm>
                  <a:off x="4917642" y="2782812"/>
                  <a:ext cx="155610" cy="0"/>
                </a:xfrm>
                <a:prstGeom prst="line">
                  <a:avLst/>
                </a:prstGeom>
                <a:ln w="8890">
                  <a:solidFill>
                    <a:srgbClr val="FF9A25"/>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D627883F-CCF6-D8B9-BB8B-7A657AC9CE60}"/>
                    </a:ext>
                  </a:extLst>
                </p:cNvPr>
                <p:cNvSpPr/>
                <p:nvPr/>
              </p:nvSpPr>
              <p:spPr>
                <a:xfrm flipH="1" flipV="1">
                  <a:off x="4965192" y="2751238"/>
                  <a:ext cx="65452" cy="65452"/>
                </a:xfrm>
                <a:prstGeom prst="rect">
                  <a:avLst/>
                </a:prstGeom>
                <a:solidFill>
                  <a:srgbClr val="FF99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roxima Nova Alt Rg" panose="02000506030000020004"/>
                  </a:endParaRPr>
                </a:p>
              </p:txBody>
            </p:sp>
            <p:cxnSp>
              <p:nvCxnSpPr>
                <p:cNvPr id="57" name="Straight Connector 56">
                  <a:extLst>
                    <a:ext uri="{FF2B5EF4-FFF2-40B4-BE49-F238E27FC236}">
                      <a16:creationId xmlns:a16="http://schemas.microsoft.com/office/drawing/2014/main" id="{0DC4D7F1-DCF8-BCFF-BD0D-A7FFC4D8994F}"/>
                    </a:ext>
                  </a:extLst>
                </p:cNvPr>
                <p:cNvCxnSpPr/>
                <p:nvPr/>
              </p:nvCxnSpPr>
              <p:spPr>
                <a:xfrm>
                  <a:off x="4917642" y="2936364"/>
                  <a:ext cx="155610" cy="0"/>
                </a:xfrm>
                <a:prstGeom prst="line">
                  <a:avLst/>
                </a:prstGeom>
                <a:ln w="8890">
                  <a:solidFill>
                    <a:srgbClr val="05FFFF"/>
                  </a:solidFill>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D6683367-C16D-FEE6-FA65-1E8F57B7737E}"/>
                    </a:ext>
                  </a:extLst>
                </p:cNvPr>
                <p:cNvSpPr/>
                <p:nvPr/>
              </p:nvSpPr>
              <p:spPr>
                <a:xfrm>
                  <a:off x="4965192" y="2904015"/>
                  <a:ext cx="64008" cy="64008"/>
                </a:xfrm>
                <a:prstGeom prst="ellipse">
                  <a:avLst/>
                </a:prstGeom>
                <a:solidFill>
                  <a:srgbClr val="05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roxima Nova Alt Rg" panose="02000506030000020004"/>
                  </a:endParaRPr>
                </a:p>
              </p:txBody>
            </p:sp>
            <p:cxnSp>
              <p:nvCxnSpPr>
                <p:cNvPr id="59" name="Straight Connector 58">
                  <a:extLst>
                    <a:ext uri="{FF2B5EF4-FFF2-40B4-BE49-F238E27FC236}">
                      <a16:creationId xmlns:a16="http://schemas.microsoft.com/office/drawing/2014/main" id="{5268694C-8508-437A-2626-FABEF55D2A06}"/>
                    </a:ext>
                  </a:extLst>
                </p:cNvPr>
                <p:cNvCxnSpPr/>
                <p:nvPr/>
              </p:nvCxnSpPr>
              <p:spPr>
                <a:xfrm>
                  <a:off x="4919472" y="3088253"/>
                  <a:ext cx="155610" cy="0"/>
                </a:xfrm>
                <a:prstGeom prst="line">
                  <a:avLst/>
                </a:prstGeom>
                <a:ln w="889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B49E22BC-F6E3-008D-3C0C-2BD05AA08596}"/>
                    </a:ext>
                  </a:extLst>
                </p:cNvPr>
                <p:cNvSpPr/>
                <p:nvPr/>
              </p:nvSpPr>
              <p:spPr>
                <a:xfrm>
                  <a:off x="4965192" y="3054202"/>
                  <a:ext cx="64008" cy="64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roxima Nova Alt Rg" panose="02000506030000020004"/>
                  </a:endParaRPr>
                </a:p>
              </p:txBody>
            </p:sp>
            <p:cxnSp>
              <p:nvCxnSpPr>
                <p:cNvPr id="61" name="Straight Connector 60">
                  <a:extLst>
                    <a:ext uri="{FF2B5EF4-FFF2-40B4-BE49-F238E27FC236}">
                      <a16:creationId xmlns:a16="http://schemas.microsoft.com/office/drawing/2014/main" id="{4EA77F10-D7C4-09FC-54E3-F057D3A67627}"/>
                    </a:ext>
                  </a:extLst>
                </p:cNvPr>
                <p:cNvCxnSpPr/>
                <p:nvPr/>
              </p:nvCxnSpPr>
              <p:spPr>
                <a:xfrm>
                  <a:off x="4915851" y="3243828"/>
                  <a:ext cx="155610" cy="0"/>
                </a:xfrm>
                <a:prstGeom prst="line">
                  <a:avLst/>
                </a:prstGeom>
                <a:ln w="8890">
                  <a:solidFill>
                    <a:srgbClr val="FF1F38"/>
                  </a:solidFill>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B28C5A53-8BF2-17A9-F402-31E3011E0AC3}"/>
                    </a:ext>
                  </a:extLst>
                </p:cNvPr>
                <p:cNvSpPr/>
                <p:nvPr/>
              </p:nvSpPr>
              <p:spPr>
                <a:xfrm>
                  <a:off x="4965192" y="3211120"/>
                  <a:ext cx="64008" cy="64008"/>
                </a:xfrm>
                <a:prstGeom prst="ellipse">
                  <a:avLst/>
                </a:prstGeom>
                <a:solidFill>
                  <a:srgbClr val="FF2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roxima Nova Alt Rg" panose="02000506030000020004"/>
                  </a:endParaRPr>
                </a:p>
              </p:txBody>
            </p:sp>
            <p:cxnSp>
              <p:nvCxnSpPr>
                <p:cNvPr id="63" name="Straight Connector 62">
                  <a:extLst>
                    <a:ext uri="{FF2B5EF4-FFF2-40B4-BE49-F238E27FC236}">
                      <a16:creationId xmlns:a16="http://schemas.microsoft.com/office/drawing/2014/main" id="{B4DA8BEB-0CAB-02EC-B303-56F38FE801C1}"/>
                    </a:ext>
                  </a:extLst>
                </p:cNvPr>
                <p:cNvCxnSpPr/>
                <p:nvPr/>
              </p:nvCxnSpPr>
              <p:spPr>
                <a:xfrm>
                  <a:off x="4915851" y="3396228"/>
                  <a:ext cx="155610" cy="0"/>
                </a:xfrm>
                <a:prstGeom prst="line">
                  <a:avLst/>
                </a:prstGeom>
                <a:ln w="8890">
                  <a:solidFill>
                    <a:srgbClr val="FF30E4"/>
                  </a:solidFill>
                </a:ln>
              </p:spPr>
              <p:style>
                <a:lnRef idx="1">
                  <a:schemeClr val="accent1"/>
                </a:lnRef>
                <a:fillRef idx="0">
                  <a:schemeClr val="accent1"/>
                </a:fillRef>
                <a:effectRef idx="0">
                  <a:schemeClr val="accent1"/>
                </a:effectRef>
                <a:fontRef idx="minor">
                  <a:schemeClr val="tx1"/>
                </a:fontRef>
              </p:style>
            </p:cxnSp>
            <p:sp>
              <p:nvSpPr>
                <p:cNvPr id="64" name="Triangle 118">
                  <a:extLst>
                    <a:ext uri="{FF2B5EF4-FFF2-40B4-BE49-F238E27FC236}">
                      <a16:creationId xmlns:a16="http://schemas.microsoft.com/office/drawing/2014/main" id="{EFE53EA4-2A96-9ADA-CD1A-27A2F8371FD5}"/>
                    </a:ext>
                  </a:extLst>
                </p:cNvPr>
                <p:cNvSpPr/>
                <p:nvPr/>
              </p:nvSpPr>
              <p:spPr>
                <a:xfrm rot="10800000">
                  <a:off x="4965192" y="3366294"/>
                  <a:ext cx="64008" cy="64008"/>
                </a:xfrm>
                <a:prstGeom prst="triangle">
                  <a:avLst/>
                </a:prstGeom>
                <a:solidFill>
                  <a:srgbClr val="FF3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roxima Nova Alt Rg" panose="02000506030000020004"/>
                  </a:endParaRPr>
                </a:p>
              </p:txBody>
            </p:sp>
            <p:cxnSp>
              <p:nvCxnSpPr>
                <p:cNvPr id="65" name="Straight Connector 64">
                  <a:extLst>
                    <a:ext uri="{FF2B5EF4-FFF2-40B4-BE49-F238E27FC236}">
                      <a16:creationId xmlns:a16="http://schemas.microsoft.com/office/drawing/2014/main" id="{137D47DB-FFC1-2CE8-9D6D-E4BE94B0DF73}"/>
                    </a:ext>
                  </a:extLst>
                </p:cNvPr>
                <p:cNvCxnSpPr/>
                <p:nvPr/>
              </p:nvCxnSpPr>
              <p:spPr>
                <a:xfrm>
                  <a:off x="4919472" y="3548628"/>
                  <a:ext cx="155610" cy="0"/>
                </a:xfrm>
                <a:prstGeom prst="line">
                  <a:avLst/>
                </a:prstGeom>
                <a:ln w="8890">
                  <a:solidFill>
                    <a:srgbClr val="01FF00"/>
                  </a:solidFill>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3E8A0B3D-ADEF-E1AC-967B-5997C4523EE0}"/>
                    </a:ext>
                  </a:extLst>
                </p:cNvPr>
                <p:cNvSpPr/>
                <p:nvPr/>
              </p:nvSpPr>
              <p:spPr>
                <a:xfrm rot="2700000" flipH="1" flipV="1">
                  <a:off x="4965192" y="3518272"/>
                  <a:ext cx="54864" cy="54864"/>
                </a:xfrm>
                <a:prstGeom prst="rect">
                  <a:avLst/>
                </a:prstGeom>
                <a:solidFill>
                  <a:srgbClr val="01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roxima Nova Alt Rg" panose="02000506030000020004"/>
                  </a:endParaRPr>
                </a:p>
              </p:txBody>
            </p:sp>
            <p:cxnSp>
              <p:nvCxnSpPr>
                <p:cNvPr id="67" name="Straight Connector 66">
                  <a:extLst>
                    <a:ext uri="{FF2B5EF4-FFF2-40B4-BE49-F238E27FC236}">
                      <a16:creationId xmlns:a16="http://schemas.microsoft.com/office/drawing/2014/main" id="{62281CC4-6A8C-1A96-14EF-40918F2DB828}"/>
                    </a:ext>
                  </a:extLst>
                </p:cNvPr>
                <p:cNvCxnSpPr/>
                <p:nvPr/>
              </p:nvCxnSpPr>
              <p:spPr>
                <a:xfrm>
                  <a:off x="4916166" y="3701539"/>
                  <a:ext cx="155610" cy="0"/>
                </a:xfrm>
                <a:prstGeom prst="line">
                  <a:avLst/>
                </a:prstGeom>
                <a:ln w="8890">
                  <a:solidFill>
                    <a:srgbClr val="1F00F0"/>
                  </a:solidFill>
                </a:ln>
              </p:spPr>
              <p:style>
                <a:lnRef idx="1">
                  <a:schemeClr val="accent1"/>
                </a:lnRef>
                <a:fillRef idx="0">
                  <a:schemeClr val="accent1"/>
                </a:fillRef>
                <a:effectRef idx="0">
                  <a:schemeClr val="accent1"/>
                </a:effectRef>
                <a:fontRef idx="minor">
                  <a:schemeClr val="tx1"/>
                </a:fontRef>
              </p:style>
            </p:cxnSp>
            <p:sp>
              <p:nvSpPr>
                <p:cNvPr id="68" name="Triangle 122">
                  <a:extLst>
                    <a:ext uri="{FF2B5EF4-FFF2-40B4-BE49-F238E27FC236}">
                      <a16:creationId xmlns:a16="http://schemas.microsoft.com/office/drawing/2014/main" id="{44A20EE3-EB4F-962C-A32D-05E6B90C2C35}"/>
                    </a:ext>
                  </a:extLst>
                </p:cNvPr>
                <p:cNvSpPr/>
                <p:nvPr/>
              </p:nvSpPr>
              <p:spPr>
                <a:xfrm>
                  <a:off x="4965192" y="3669680"/>
                  <a:ext cx="64008" cy="64008"/>
                </a:xfrm>
                <a:prstGeom prst="triangle">
                  <a:avLst/>
                </a:prstGeom>
                <a:solidFill>
                  <a:srgbClr val="1F0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roxima Nova Alt Rg" panose="02000506030000020004"/>
                  </a:endParaRPr>
                </a:p>
              </p:txBody>
            </p:sp>
          </p:grpSp>
          <p:cxnSp>
            <p:nvCxnSpPr>
              <p:cNvPr id="53" name="Straight Connector 52">
                <a:extLst>
                  <a:ext uri="{FF2B5EF4-FFF2-40B4-BE49-F238E27FC236}">
                    <a16:creationId xmlns:a16="http://schemas.microsoft.com/office/drawing/2014/main" id="{F5C00095-8535-50BA-19AB-2FE73649D171}"/>
                  </a:ext>
                </a:extLst>
              </p:cNvPr>
              <p:cNvCxnSpPr/>
              <p:nvPr/>
            </p:nvCxnSpPr>
            <p:spPr>
              <a:xfrm rot="10800000">
                <a:off x="11015003" y="2792692"/>
                <a:ext cx="155610" cy="0"/>
              </a:xfrm>
              <a:prstGeom prst="line">
                <a:avLst/>
              </a:prstGeom>
              <a:ln w="8890">
                <a:solidFill>
                  <a:srgbClr val="C8B272"/>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D464AC64-7591-8382-5A98-0D8010B1971E}"/>
                  </a:ext>
                </a:extLst>
              </p:cNvPr>
              <p:cNvSpPr/>
              <p:nvPr/>
            </p:nvSpPr>
            <p:spPr>
              <a:xfrm rot="10800000" flipH="1" flipV="1">
                <a:off x="11057611" y="2758814"/>
                <a:ext cx="65452" cy="65452"/>
              </a:xfrm>
              <a:prstGeom prst="rect">
                <a:avLst/>
              </a:prstGeom>
              <a:solidFill>
                <a:srgbClr val="C8B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roxima Nova Alt Rg" panose="02000506030000020004"/>
                </a:endParaRPr>
              </a:p>
            </p:txBody>
          </p:sp>
        </p:grpSp>
      </p:grpSp>
      <p:sp>
        <p:nvSpPr>
          <p:cNvPr id="69" name="TextBox 68">
            <a:extLst>
              <a:ext uri="{FF2B5EF4-FFF2-40B4-BE49-F238E27FC236}">
                <a16:creationId xmlns:a16="http://schemas.microsoft.com/office/drawing/2014/main" id="{3409F774-CDF8-0379-A70B-12FD2A27F6B1}"/>
              </a:ext>
            </a:extLst>
          </p:cNvPr>
          <p:cNvSpPr txBox="1"/>
          <p:nvPr/>
        </p:nvSpPr>
        <p:spPr>
          <a:xfrm>
            <a:off x="8098294" y="4979978"/>
            <a:ext cx="53412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Days</a:t>
            </a:r>
          </a:p>
        </p:txBody>
      </p:sp>
      <p:grpSp>
        <p:nvGrpSpPr>
          <p:cNvPr id="70" name="Group 69">
            <a:extLst>
              <a:ext uri="{FF2B5EF4-FFF2-40B4-BE49-F238E27FC236}">
                <a16:creationId xmlns:a16="http://schemas.microsoft.com/office/drawing/2014/main" id="{8C9DF1A8-687F-B824-62A5-375A147C18B4}"/>
              </a:ext>
            </a:extLst>
          </p:cNvPr>
          <p:cNvGrpSpPr/>
          <p:nvPr/>
        </p:nvGrpSpPr>
        <p:grpSpPr>
          <a:xfrm>
            <a:off x="6793544" y="4750886"/>
            <a:ext cx="3201570" cy="261610"/>
            <a:chOff x="1712900" y="4907280"/>
            <a:chExt cx="3201570" cy="261610"/>
          </a:xfrm>
        </p:grpSpPr>
        <p:sp>
          <p:nvSpPr>
            <p:cNvPr id="71" name="TextBox 70">
              <a:extLst>
                <a:ext uri="{FF2B5EF4-FFF2-40B4-BE49-F238E27FC236}">
                  <a16:creationId xmlns:a16="http://schemas.microsoft.com/office/drawing/2014/main" id="{511A6E31-7E36-928C-91E3-FF545F45042A}"/>
                </a:ext>
              </a:extLst>
            </p:cNvPr>
            <p:cNvSpPr txBox="1"/>
            <p:nvPr/>
          </p:nvSpPr>
          <p:spPr>
            <a:xfrm>
              <a:off x="1712900" y="4907280"/>
              <a:ext cx="26321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0</a:t>
              </a:r>
            </a:p>
          </p:txBody>
        </p:sp>
        <p:sp>
          <p:nvSpPr>
            <p:cNvPr id="72" name="TextBox 71">
              <a:extLst>
                <a:ext uri="{FF2B5EF4-FFF2-40B4-BE49-F238E27FC236}">
                  <a16:creationId xmlns:a16="http://schemas.microsoft.com/office/drawing/2014/main" id="{34534392-603B-79F5-E6FE-E776FA8168BC}"/>
                </a:ext>
              </a:extLst>
            </p:cNvPr>
            <p:cNvSpPr txBox="1"/>
            <p:nvPr/>
          </p:nvSpPr>
          <p:spPr>
            <a:xfrm>
              <a:off x="2250119" y="4907280"/>
              <a:ext cx="34176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10</a:t>
              </a:r>
            </a:p>
          </p:txBody>
        </p:sp>
        <p:sp>
          <p:nvSpPr>
            <p:cNvPr id="73" name="TextBox 72">
              <a:extLst>
                <a:ext uri="{FF2B5EF4-FFF2-40B4-BE49-F238E27FC236}">
                  <a16:creationId xmlns:a16="http://schemas.microsoft.com/office/drawing/2014/main" id="{F40C3D49-BB07-4A9D-FC33-CAC7F1D83614}"/>
                </a:ext>
              </a:extLst>
            </p:cNvPr>
            <p:cNvSpPr txBox="1"/>
            <p:nvPr/>
          </p:nvSpPr>
          <p:spPr>
            <a:xfrm>
              <a:off x="2833343" y="4907280"/>
              <a:ext cx="34176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20</a:t>
              </a:r>
            </a:p>
          </p:txBody>
        </p:sp>
        <p:sp>
          <p:nvSpPr>
            <p:cNvPr id="74" name="TextBox 73">
              <a:extLst>
                <a:ext uri="{FF2B5EF4-FFF2-40B4-BE49-F238E27FC236}">
                  <a16:creationId xmlns:a16="http://schemas.microsoft.com/office/drawing/2014/main" id="{6E6A55EE-1531-0753-746F-942CF59AF3A4}"/>
                </a:ext>
              </a:extLst>
            </p:cNvPr>
            <p:cNvSpPr txBox="1"/>
            <p:nvPr/>
          </p:nvSpPr>
          <p:spPr>
            <a:xfrm>
              <a:off x="3416567" y="4907280"/>
              <a:ext cx="34176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30</a:t>
              </a:r>
            </a:p>
          </p:txBody>
        </p:sp>
        <p:sp>
          <p:nvSpPr>
            <p:cNvPr id="75" name="TextBox 74">
              <a:extLst>
                <a:ext uri="{FF2B5EF4-FFF2-40B4-BE49-F238E27FC236}">
                  <a16:creationId xmlns:a16="http://schemas.microsoft.com/office/drawing/2014/main" id="{05A6F5A7-C12F-1FD4-BA72-61BC1E844D26}"/>
                </a:ext>
              </a:extLst>
            </p:cNvPr>
            <p:cNvSpPr txBox="1"/>
            <p:nvPr/>
          </p:nvSpPr>
          <p:spPr>
            <a:xfrm>
              <a:off x="3999791" y="4907280"/>
              <a:ext cx="34176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40</a:t>
              </a:r>
            </a:p>
          </p:txBody>
        </p:sp>
        <p:sp>
          <p:nvSpPr>
            <p:cNvPr id="76" name="TextBox 75">
              <a:extLst>
                <a:ext uri="{FF2B5EF4-FFF2-40B4-BE49-F238E27FC236}">
                  <a16:creationId xmlns:a16="http://schemas.microsoft.com/office/drawing/2014/main" id="{17A84631-29C1-709A-1E39-95CF6BBE2607}"/>
                </a:ext>
              </a:extLst>
            </p:cNvPr>
            <p:cNvSpPr txBox="1"/>
            <p:nvPr/>
          </p:nvSpPr>
          <p:spPr>
            <a:xfrm>
              <a:off x="4572710" y="4907280"/>
              <a:ext cx="34176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50</a:t>
              </a:r>
            </a:p>
          </p:txBody>
        </p:sp>
      </p:grpSp>
      <p:grpSp>
        <p:nvGrpSpPr>
          <p:cNvPr id="77" name="Group 76">
            <a:extLst>
              <a:ext uri="{FF2B5EF4-FFF2-40B4-BE49-F238E27FC236}">
                <a16:creationId xmlns:a16="http://schemas.microsoft.com/office/drawing/2014/main" id="{294803B1-7E90-840C-3A74-8D784F78BD4F}"/>
              </a:ext>
            </a:extLst>
          </p:cNvPr>
          <p:cNvGrpSpPr/>
          <p:nvPr/>
        </p:nvGrpSpPr>
        <p:grpSpPr>
          <a:xfrm>
            <a:off x="6134328" y="2596167"/>
            <a:ext cx="775448" cy="2217436"/>
            <a:chOff x="909651" y="2603898"/>
            <a:chExt cx="775448" cy="2217436"/>
          </a:xfrm>
        </p:grpSpPr>
        <p:sp>
          <p:nvSpPr>
            <p:cNvPr id="78" name="TextBox 77">
              <a:extLst>
                <a:ext uri="{FF2B5EF4-FFF2-40B4-BE49-F238E27FC236}">
                  <a16:creationId xmlns:a16="http://schemas.microsoft.com/office/drawing/2014/main" id="{91919BEA-DC45-3BBA-AF48-3F31B185705E}"/>
                </a:ext>
              </a:extLst>
            </p:cNvPr>
            <p:cNvSpPr txBox="1"/>
            <p:nvPr/>
          </p:nvSpPr>
          <p:spPr>
            <a:xfrm rot="16200000">
              <a:off x="-18936" y="3532485"/>
              <a:ext cx="213417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Tumor Volume (mean, mm</a:t>
              </a:r>
              <a:r>
                <a:rPr kumimoji="0" lang="en-US" sz="1200" b="0" i="0" u="none" strike="noStrike" kern="1200" cap="none" spc="0" normalizeH="0" baseline="30000" noProof="0" dirty="0">
                  <a:ln>
                    <a:noFill/>
                  </a:ln>
                  <a:solidFill>
                    <a:srgbClr val="000000"/>
                  </a:solidFill>
                  <a:effectLst/>
                  <a:uLnTx/>
                  <a:uFillTx/>
                  <a:latin typeface="Proxima Nova Alt Rg" panose="02000506030000020004"/>
                  <a:cs typeface="Arial" panose="020B0604020202020204" pitchFamily="34" charset="0"/>
                </a:rPr>
                <a:t>3</a:t>
              </a:r>
              <a:r>
                <a:rPr kumimoji="0" lang="en-US" sz="12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a:t>
              </a:r>
            </a:p>
          </p:txBody>
        </p:sp>
        <p:grpSp>
          <p:nvGrpSpPr>
            <p:cNvPr id="79" name="Group 78">
              <a:extLst>
                <a:ext uri="{FF2B5EF4-FFF2-40B4-BE49-F238E27FC236}">
                  <a16:creationId xmlns:a16="http://schemas.microsoft.com/office/drawing/2014/main" id="{1D1FC4CD-9385-0342-24F3-E8E5588BBE8D}"/>
                </a:ext>
              </a:extLst>
            </p:cNvPr>
            <p:cNvGrpSpPr/>
            <p:nvPr/>
          </p:nvGrpSpPr>
          <p:grpSpPr>
            <a:xfrm>
              <a:off x="1179992" y="2628791"/>
              <a:ext cx="505107" cy="2192543"/>
              <a:chOff x="1179992" y="2628791"/>
              <a:chExt cx="505107" cy="2192543"/>
            </a:xfrm>
          </p:grpSpPr>
          <p:sp>
            <p:nvSpPr>
              <p:cNvPr id="80" name="TextBox 79">
                <a:extLst>
                  <a:ext uri="{FF2B5EF4-FFF2-40B4-BE49-F238E27FC236}">
                    <a16:creationId xmlns:a16="http://schemas.microsoft.com/office/drawing/2014/main" id="{3B93A902-36AC-E13D-F094-CA21B4485427}"/>
                  </a:ext>
                </a:extLst>
              </p:cNvPr>
              <p:cNvSpPr txBox="1"/>
              <p:nvPr/>
            </p:nvSpPr>
            <p:spPr>
              <a:xfrm>
                <a:off x="1418059" y="4559724"/>
                <a:ext cx="26321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0</a:t>
                </a:r>
              </a:p>
            </p:txBody>
          </p:sp>
          <p:sp>
            <p:nvSpPr>
              <p:cNvPr id="81" name="TextBox 80">
                <a:extLst>
                  <a:ext uri="{FF2B5EF4-FFF2-40B4-BE49-F238E27FC236}">
                    <a16:creationId xmlns:a16="http://schemas.microsoft.com/office/drawing/2014/main" id="{4CF0DBCB-A40F-B1EE-B38B-87DC7566CEC9}"/>
                  </a:ext>
                </a:extLst>
              </p:cNvPr>
              <p:cNvSpPr txBox="1"/>
              <p:nvPr/>
            </p:nvSpPr>
            <p:spPr>
              <a:xfrm>
                <a:off x="1262602" y="4317211"/>
                <a:ext cx="42030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500</a:t>
                </a:r>
              </a:p>
            </p:txBody>
          </p:sp>
          <p:sp>
            <p:nvSpPr>
              <p:cNvPr id="82" name="TextBox 81">
                <a:extLst>
                  <a:ext uri="{FF2B5EF4-FFF2-40B4-BE49-F238E27FC236}">
                    <a16:creationId xmlns:a16="http://schemas.microsoft.com/office/drawing/2014/main" id="{381A00BD-87BB-E1DC-F029-66C96BD28F90}"/>
                  </a:ext>
                </a:extLst>
              </p:cNvPr>
              <p:cNvSpPr txBox="1"/>
              <p:nvPr/>
            </p:nvSpPr>
            <p:spPr>
              <a:xfrm>
                <a:off x="1183546" y="4072657"/>
                <a:ext cx="49885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1000</a:t>
                </a:r>
              </a:p>
            </p:txBody>
          </p:sp>
          <p:sp>
            <p:nvSpPr>
              <p:cNvPr id="83" name="TextBox 82">
                <a:extLst>
                  <a:ext uri="{FF2B5EF4-FFF2-40B4-BE49-F238E27FC236}">
                    <a16:creationId xmlns:a16="http://schemas.microsoft.com/office/drawing/2014/main" id="{CA9ABF50-3678-7443-9805-36BB5E6C09C8}"/>
                  </a:ext>
                </a:extLst>
              </p:cNvPr>
              <p:cNvSpPr txBox="1"/>
              <p:nvPr/>
            </p:nvSpPr>
            <p:spPr>
              <a:xfrm>
                <a:off x="1183546" y="3832391"/>
                <a:ext cx="49885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1500</a:t>
                </a:r>
              </a:p>
            </p:txBody>
          </p:sp>
          <p:sp>
            <p:nvSpPr>
              <p:cNvPr id="84" name="TextBox 83">
                <a:extLst>
                  <a:ext uri="{FF2B5EF4-FFF2-40B4-BE49-F238E27FC236}">
                    <a16:creationId xmlns:a16="http://schemas.microsoft.com/office/drawing/2014/main" id="{D81B2C0F-6D78-9527-B39E-D5F7553B2C5D}"/>
                  </a:ext>
                </a:extLst>
              </p:cNvPr>
              <p:cNvSpPr txBox="1"/>
              <p:nvPr/>
            </p:nvSpPr>
            <p:spPr>
              <a:xfrm>
                <a:off x="1186244" y="3593033"/>
                <a:ext cx="49885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2000</a:t>
                </a:r>
              </a:p>
            </p:txBody>
          </p:sp>
          <p:sp>
            <p:nvSpPr>
              <p:cNvPr id="85" name="TextBox 84">
                <a:extLst>
                  <a:ext uri="{FF2B5EF4-FFF2-40B4-BE49-F238E27FC236}">
                    <a16:creationId xmlns:a16="http://schemas.microsoft.com/office/drawing/2014/main" id="{FE662D82-57D5-2EC0-D5A4-8E2F917E8184}"/>
                  </a:ext>
                </a:extLst>
              </p:cNvPr>
              <p:cNvSpPr txBox="1"/>
              <p:nvPr/>
            </p:nvSpPr>
            <p:spPr>
              <a:xfrm>
                <a:off x="1183545" y="3347571"/>
                <a:ext cx="49885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2500</a:t>
                </a:r>
              </a:p>
            </p:txBody>
          </p:sp>
          <p:sp>
            <p:nvSpPr>
              <p:cNvPr id="86" name="TextBox 85">
                <a:extLst>
                  <a:ext uri="{FF2B5EF4-FFF2-40B4-BE49-F238E27FC236}">
                    <a16:creationId xmlns:a16="http://schemas.microsoft.com/office/drawing/2014/main" id="{66872C1B-42B2-7464-6B97-3ABC0C219977}"/>
                  </a:ext>
                </a:extLst>
              </p:cNvPr>
              <p:cNvSpPr txBox="1"/>
              <p:nvPr/>
            </p:nvSpPr>
            <p:spPr>
              <a:xfrm>
                <a:off x="1183545" y="3107857"/>
                <a:ext cx="49885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3000</a:t>
                </a:r>
              </a:p>
            </p:txBody>
          </p:sp>
          <p:sp>
            <p:nvSpPr>
              <p:cNvPr id="87" name="TextBox 86">
                <a:extLst>
                  <a:ext uri="{FF2B5EF4-FFF2-40B4-BE49-F238E27FC236}">
                    <a16:creationId xmlns:a16="http://schemas.microsoft.com/office/drawing/2014/main" id="{1494741D-C311-CBBA-2D1E-68F21B4FEA47}"/>
                  </a:ext>
                </a:extLst>
              </p:cNvPr>
              <p:cNvSpPr txBox="1"/>
              <p:nvPr/>
            </p:nvSpPr>
            <p:spPr>
              <a:xfrm>
                <a:off x="1179992" y="2862343"/>
                <a:ext cx="49885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3500</a:t>
                </a:r>
              </a:p>
            </p:txBody>
          </p:sp>
          <p:sp>
            <p:nvSpPr>
              <p:cNvPr id="88" name="TextBox 87">
                <a:extLst>
                  <a:ext uri="{FF2B5EF4-FFF2-40B4-BE49-F238E27FC236}">
                    <a16:creationId xmlns:a16="http://schemas.microsoft.com/office/drawing/2014/main" id="{D1A7E962-38AB-8039-8776-19E807CB84D6}"/>
                  </a:ext>
                </a:extLst>
              </p:cNvPr>
              <p:cNvSpPr txBox="1"/>
              <p:nvPr/>
            </p:nvSpPr>
            <p:spPr>
              <a:xfrm>
                <a:off x="1182004" y="2628791"/>
                <a:ext cx="49885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4000</a:t>
                </a:r>
              </a:p>
            </p:txBody>
          </p:sp>
        </p:grpSp>
      </p:grpSp>
      <p:sp>
        <p:nvSpPr>
          <p:cNvPr id="89" name="Rectangle 88">
            <a:extLst>
              <a:ext uri="{FF2B5EF4-FFF2-40B4-BE49-F238E27FC236}">
                <a16:creationId xmlns:a16="http://schemas.microsoft.com/office/drawing/2014/main" id="{FBF568C3-1671-4D76-35E8-EA1599B52C32}"/>
              </a:ext>
            </a:extLst>
          </p:cNvPr>
          <p:cNvSpPr/>
          <p:nvPr/>
        </p:nvSpPr>
        <p:spPr>
          <a:xfrm>
            <a:off x="2499733" y="3395316"/>
            <a:ext cx="290746" cy="393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roxima Nova Alt Rg" panose="02000506030000020004"/>
            </a:endParaRPr>
          </a:p>
        </p:txBody>
      </p:sp>
      <p:cxnSp>
        <p:nvCxnSpPr>
          <p:cNvPr id="90" name="Straight Connector 89">
            <a:extLst>
              <a:ext uri="{FF2B5EF4-FFF2-40B4-BE49-F238E27FC236}">
                <a16:creationId xmlns:a16="http://schemas.microsoft.com/office/drawing/2014/main" id="{27B120B4-63B1-A92D-C5D0-B2AFCD470296}"/>
              </a:ext>
            </a:extLst>
          </p:cNvPr>
          <p:cNvCxnSpPr>
            <a:cxnSpLocks/>
          </p:cNvCxnSpPr>
          <p:nvPr/>
        </p:nvCxnSpPr>
        <p:spPr>
          <a:xfrm>
            <a:off x="2637736" y="3740535"/>
            <a:ext cx="85657" cy="0"/>
          </a:xfrm>
          <a:prstGeom prst="line">
            <a:avLst/>
          </a:prstGeom>
          <a:ln w="10160">
            <a:solidFill>
              <a:srgbClr val="05FFFF"/>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A185BCCD-E94F-84C3-6352-606C81DD8182}"/>
              </a:ext>
            </a:extLst>
          </p:cNvPr>
          <p:cNvCxnSpPr>
            <a:cxnSpLocks/>
          </p:cNvCxnSpPr>
          <p:nvPr/>
        </p:nvCxnSpPr>
        <p:spPr>
          <a:xfrm>
            <a:off x="2681809" y="3738337"/>
            <a:ext cx="0" cy="134784"/>
          </a:xfrm>
          <a:prstGeom prst="line">
            <a:avLst/>
          </a:prstGeom>
          <a:ln w="12700">
            <a:solidFill>
              <a:srgbClr val="05FFFF"/>
            </a:solidFill>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5CD1F83D-1B55-BC27-3E9A-BB1C4E9DD9FD}"/>
              </a:ext>
            </a:extLst>
          </p:cNvPr>
          <p:cNvGrpSpPr/>
          <p:nvPr/>
        </p:nvGrpSpPr>
        <p:grpSpPr>
          <a:xfrm>
            <a:off x="2469210" y="3377010"/>
            <a:ext cx="494292" cy="441115"/>
            <a:chOff x="445765" y="3626787"/>
            <a:chExt cx="494292" cy="441115"/>
          </a:xfrm>
        </p:grpSpPr>
        <p:sp>
          <p:nvSpPr>
            <p:cNvPr id="93" name="TextBox 92">
              <a:extLst>
                <a:ext uri="{FF2B5EF4-FFF2-40B4-BE49-F238E27FC236}">
                  <a16:creationId xmlns:a16="http://schemas.microsoft.com/office/drawing/2014/main" id="{42C8363F-CEFE-979B-E987-90F2CF161078}"/>
                </a:ext>
              </a:extLst>
            </p:cNvPr>
            <p:cNvSpPr txBox="1"/>
            <p:nvPr/>
          </p:nvSpPr>
          <p:spPr>
            <a:xfrm>
              <a:off x="445765" y="3806292"/>
              <a:ext cx="49244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400FF"/>
                  </a:solidFill>
                  <a:effectLst/>
                  <a:uLnTx/>
                  <a:uFillTx/>
                  <a:latin typeface="Proxima Nova Alt Rg" panose="02000506030000020004"/>
                  <a:cs typeface="Arial" panose="020B0604020202020204" pitchFamily="34" charset="0"/>
                </a:rPr>
                <a:t>****</a:t>
              </a:r>
            </a:p>
          </p:txBody>
        </p:sp>
        <p:sp>
          <p:nvSpPr>
            <p:cNvPr id="94" name="TextBox 93">
              <a:extLst>
                <a:ext uri="{FF2B5EF4-FFF2-40B4-BE49-F238E27FC236}">
                  <a16:creationId xmlns:a16="http://schemas.microsoft.com/office/drawing/2014/main" id="{F3DD2E3C-766D-F44C-49E7-3FA623CF10EC}"/>
                </a:ext>
              </a:extLst>
            </p:cNvPr>
            <p:cNvSpPr txBox="1"/>
            <p:nvPr/>
          </p:nvSpPr>
          <p:spPr>
            <a:xfrm>
              <a:off x="445765" y="3626787"/>
              <a:ext cx="49244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30E4"/>
                  </a:solidFill>
                  <a:effectLst/>
                  <a:uLnTx/>
                  <a:uFillTx/>
                  <a:latin typeface="Proxima Nova Alt Rg" panose="02000506030000020004"/>
                  <a:cs typeface="Arial" panose="020B0604020202020204" pitchFamily="34" charset="0"/>
                </a:rPr>
                <a:t>****</a:t>
              </a:r>
            </a:p>
          </p:txBody>
        </p:sp>
        <p:sp>
          <p:nvSpPr>
            <p:cNvPr id="95" name="TextBox 94">
              <a:extLst>
                <a:ext uri="{FF2B5EF4-FFF2-40B4-BE49-F238E27FC236}">
                  <a16:creationId xmlns:a16="http://schemas.microsoft.com/office/drawing/2014/main" id="{E22D1A87-EA6A-418D-C1D3-925343E8A415}"/>
                </a:ext>
              </a:extLst>
            </p:cNvPr>
            <p:cNvSpPr txBox="1"/>
            <p:nvPr/>
          </p:nvSpPr>
          <p:spPr>
            <a:xfrm>
              <a:off x="447614" y="3718667"/>
              <a:ext cx="49244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1FF00"/>
                  </a:solidFill>
                  <a:effectLst/>
                  <a:uLnTx/>
                  <a:uFillTx/>
                  <a:latin typeface="Proxima Nova Alt Rg" panose="02000506030000020004"/>
                  <a:cs typeface="Arial" panose="020B0604020202020204" pitchFamily="34" charset="0"/>
                </a:rPr>
                <a:t>****</a:t>
              </a:r>
            </a:p>
          </p:txBody>
        </p:sp>
      </p:grpSp>
      <p:sp>
        <p:nvSpPr>
          <p:cNvPr id="96" name="Rectangle 95">
            <a:extLst>
              <a:ext uri="{FF2B5EF4-FFF2-40B4-BE49-F238E27FC236}">
                <a16:creationId xmlns:a16="http://schemas.microsoft.com/office/drawing/2014/main" id="{164CAA79-3D51-0F20-7ED4-0E6CC5675241}"/>
              </a:ext>
            </a:extLst>
          </p:cNvPr>
          <p:cNvSpPr/>
          <p:nvPr/>
        </p:nvSpPr>
        <p:spPr>
          <a:xfrm>
            <a:off x="2705323" y="2963151"/>
            <a:ext cx="295271" cy="2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roxima Nova Alt Rg" panose="02000506030000020004"/>
            </a:endParaRPr>
          </a:p>
        </p:txBody>
      </p:sp>
      <p:grpSp>
        <p:nvGrpSpPr>
          <p:cNvPr id="97" name="Group 96">
            <a:extLst>
              <a:ext uri="{FF2B5EF4-FFF2-40B4-BE49-F238E27FC236}">
                <a16:creationId xmlns:a16="http://schemas.microsoft.com/office/drawing/2014/main" id="{34F759F1-0401-5BD5-E62C-673C9E7B591C}"/>
              </a:ext>
            </a:extLst>
          </p:cNvPr>
          <p:cNvGrpSpPr/>
          <p:nvPr/>
        </p:nvGrpSpPr>
        <p:grpSpPr>
          <a:xfrm>
            <a:off x="2655190" y="2926951"/>
            <a:ext cx="494292" cy="441115"/>
            <a:chOff x="445765" y="3626787"/>
            <a:chExt cx="494292" cy="441115"/>
          </a:xfrm>
        </p:grpSpPr>
        <p:sp>
          <p:nvSpPr>
            <p:cNvPr id="98" name="TextBox 97">
              <a:extLst>
                <a:ext uri="{FF2B5EF4-FFF2-40B4-BE49-F238E27FC236}">
                  <a16:creationId xmlns:a16="http://schemas.microsoft.com/office/drawing/2014/main" id="{0F5483D9-93D4-E431-7D23-A44924D4E34E}"/>
                </a:ext>
              </a:extLst>
            </p:cNvPr>
            <p:cNvSpPr txBox="1"/>
            <p:nvPr/>
          </p:nvSpPr>
          <p:spPr>
            <a:xfrm>
              <a:off x="445765" y="3806292"/>
              <a:ext cx="49244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400FF"/>
                  </a:solidFill>
                  <a:effectLst/>
                  <a:uLnTx/>
                  <a:uFillTx/>
                  <a:latin typeface="Proxima Nova Alt Rg" panose="02000506030000020004"/>
                  <a:cs typeface="Arial" panose="020B0604020202020204" pitchFamily="34" charset="0"/>
                </a:rPr>
                <a:t>****</a:t>
              </a:r>
            </a:p>
          </p:txBody>
        </p:sp>
        <p:sp>
          <p:nvSpPr>
            <p:cNvPr id="99" name="TextBox 98">
              <a:extLst>
                <a:ext uri="{FF2B5EF4-FFF2-40B4-BE49-F238E27FC236}">
                  <a16:creationId xmlns:a16="http://schemas.microsoft.com/office/drawing/2014/main" id="{7F2B7A26-6CE7-FB42-2622-B1D5906815AE}"/>
                </a:ext>
              </a:extLst>
            </p:cNvPr>
            <p:cNvSpPr txBox="1"/>
            <p:nvPr/>
          </p:nvSpPr>
          <p:spPr>
            <a:xfrm>
              <a:off x="445765" y="3626787"/>
              <a:ext cx="49244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30E4"/>
                  </a:solidFill>
                  <a:effectLst/>
                  <a:uLnTx/>
                  <a:uFillTx/>
                  <a:latin typeface="Proxima Nova Alt Rg" panose="02000506030000020004"/>
                  <a:cs typeface="Arial" panose="020B0604020202020204" pitchFamily="34" charset="0"/>
                </a:rPr>
                <a:t>****</a:t>
              </a:r>
            </a:p>
          </p:txBody>
        </p:sp>
        <p:sp>
          <p:nvSpPr>
            <p:cNvPr id="100" name="TextBox 99">
              <a:extLst>
                <a:ext uri="{FF2B5EF4-FFF2-40B4-BE49-F238E27FC236}">
                  <a16:creationId xmlns:a16="http://schemas.microsoft.com/office/drawing/2014/main" id="{07346B2E-2EB6-DD5A-F345-1F2673459987}"/>
                </a:ext>
              </a:extLst>
            </p:cNvPr>
            <p:cNvSpPr txBox="1"/>
            <p:nvPr/>
          </p:nvSpPr>
          <p:spPr>
            <a:xfrm>
              <a:off x="447614" y="3718667"/>
              <a:ext cx="49244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1FF00"/>
                  </a:solidFill>
                  <a:effectLst/>
                  <a:uLnTx/>
                  <a:uFillTx/>
                  <a:latin typeface="Proxima Nova Alt Rg" panose="02000506030000020004"/>
                  <a:cs typeface="Arial" panose="020B0604020202020204" pitchFamily="34" charset="0"/>
                </a:rPr>
                <a:t>****</a:t>
              </a:r>
            </a:p>
          </p:txBody>
        </p:sp>
      </p:grpSp>
      <p:sp>
        <p:nvSpPr>
          <p:cNvPr id="101" name="Rectangle 100">
            <a:extLst>
              <a:ext uri="{FF2B5EF4-FFF2-40B4-BE49-F238E27FC236}">
                <a16:creationId xmlns:a16="http://schemas.microsoft.com/office/drawing/2014/main" id="{0518E243-208F-94FA-7A3C-A6A90BE82CA2}"/>
              </a:ext>
            </a:extLst>
          </p:cNvPr>
          <p:cNvSpPr/>
          <p:nvPr/>
        </p:nvSpPr>
        <p:spPr>
          <a:xfrm>
            <a:off x="2992048" y="2780992"/>
            <a:ext cx="350299" cy="345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roxima Nova Alt Rg" panose="02000506030000020004"/>
            </a:endParaRPr>
          </a:p>
        </p:txBody>
      </p:sp>
      <p:grpSp>
        <p:nvGrpSpPr>
          <p:cNvPr id="102" name="Group 101">
            <a:extLst>
              <a:ext uri="{FF2B5EF4-FFF2-40B4-BE49-F238E27FC236}">
                <a16:creationId xmlns:a16="http://schemas.microsoft.com/office/drawing/2014/main" id="{1AEA978C-99FE-A040-B3BF-204EA506CF53}"/>
              </a:ext>
            </a:extLst>
          </p:cNvPr>
          <p:cNvGrpSpPr/>
          <p:nvPr/>
        </p:nvGrpSpPr>
        <p:grpSpPr>
          <a:xfrm>
            <a:off x="2935654" y="2793018"/>
            <a:ext cx="494292" cy="441115"/>
            <a:chOff x="445765" y="3626787"/>
            <a:chExt cx="494292" cy="441115"/>
          </a:xfrm>
        </p:grpSpPr>
        <p:sp>
          <p:nvSpPr>
            <p:cNvPr id="103" name="TextBox 102">
              <a:extLst>
                <a:ext uri="{FF2B5EF4-FFF2-40B4-BE49-F238E27FC236}">
                  <a16:creationId xmlns:a16="http://schemas.microsoft.com/office/drawing/2014/main" id="{0BAF12D0-1B69-0C46-3CD7-BE82A69A4FE3}"/>
                </a:ext>
              </a:extLst>
            </p:cNvPr>
            <p:cNvSpPr txBox="1"/>
            <p:nvPr/>
          </p:nvSpPr>
          <p:spPr>
            <a:xfrm>
              <a:off x="445765" y="3806292"/>
              <a:ext cx="49244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400FF"/>
                  </a:solidFill>
                  <a:effectLst/>
                  <a:uLnTx/>
                  <a:uFillTx/>
                  <a:latin typeface="Proxima Nova Alt Rg" panose="02000506030000020004"/>
                  <a:cs typeface="Arial" panose="020B0604020202020204" pitchFamily="34" charset="0"/>
                </a:rPr>
                <a:t>****</a:t>
              </a:r>
            </a:p>
          </p:txBody>
        </p:sp>
        <p:sp>
          <p:nvSpPr>
            <p:cNvPr id="104" name="TextBox 103">
              <a:extLst>
                <a:ext uri="{FF2B5EF4-FFF2-40B4-BE49-F238E27FC236}">
                  <a16:creationId xmlns:a16="http://schemas.microsoft.com/office/drawing/2014/main" id="{AC259182-26C3-B6F7-1901-5E8F7D9CA585}"/>
                </a:ext>
              </a:extLst>
            </p:cNvPr>
            <p:cNvSpPr txBox="1"/>
            <p:nvPr/>
          </p:nvSpPr>
          <p:spPr>
            <a:xfrm>
              <a:off x="445765" y="3626787"/>
              <a:ext cx="49244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30E4"/>
                  </a:solidFill>
                  <a:effectLst/>
                  <a:uLnTx/>
                  <a:uFillTx/>
                  <a:latin typeface="Proxima Nova Alt Rg" panose="02000506030000020004"/>
                  <a:cs typeface="Arial" panose="020B0604020202020204" pitchFamily="34" charset="0"/>
                </a:rPr>
                <a:t>****</a:t>
              </a:r>
            </a:p>
          </p:txBody>
        </p:sp>
        <p:sp>
          <p:nvSpPr>
            <p:cNvPr id="105" name="TextBox 104">
              <a:extLst>
                <a:ext uri="{FF2B5EF4-FFF2-40B4-BE49-F238E27FC236}">
                  <a16:creationId xmlns:a16="http://schemas.microsoft.com/office/drawing/2014/main" id="{580E9196-4C4D-D958-7405-C1F910B7FA1E}"/>
                </a:ext>
              </a:extLst>
            </p:cNvPr>
            <p:cNvSpPr txBox="1"/>
            <p:nvPr/>
          </p:nvSpPr>
          <p:spPr>
            <a:xfrm>
              <a:off x="447614" y="3718667"/>
              <a:ext cx="49244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1FF00"/>
                  </a:solidFill>
                  <a:effectLst/>
                  <a:uLnTx/>
                  <a:uFillTx/>
                  <a:latin typeface="Proxima Nova Alt Rg" panose="02000506030000020004"/>
                  <a:cs typeface="Arial" panose="020B0604020202020204" pitchFamily="34" charset="0"/>
                </a:rPr>
                <a:t>****</a:t>
              </a:r>
            </a:p>
          </p:txBody>
        </p:sp>
      </p:grpSp>
      <p:sp>
        <p:nvSpPr>
          <p:cNvPr id="106" name="Rectangle 105">
            <a:extLst>
              <a:ext uri="{FF2B5EF4-FFF2-40B4-BE49-F238E27FC236}">
                <a16:creationId xmlns:a16="http://schemas.microsoft.com/office/drawing/2014/main" id="{E5AA360C-0300-98CC-27A2-F0628A73104A}"/>
              </a:ext>
            </a:extLst>
          </p:cNvPr>
          <p:cNvSpPr/>
          <p:nvPr/>
        </p:nvSpPr>
        <p:spPr>
          <a:xfrm>
            <a:off x="7429200" y="4333882"/>
            <a:ext cx="118389" cy="117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roxima Nova Alt Rg" panose="02000506030000020004"/>
            </a:endParaRPr>
          </a:p>
        </p:txBody>
      </p:sp>
      <p:sp>
        <p:nvSpPr>
          <p:cNvPr id="107" name="TextBox 106">
            <a:extLst>
              <a:ext uri="{FF2B5EF4-FFF2-40B4-BE49-F238E27FC236}">
                <a16:creationId xmlns:a16="http://schemas.microsoft.com/office/drawing/2014/main" id="{9A947046-2F6B-33B4-5B28-3F6C3B8F6FFF}"/>
              </a:ext>
            </a:extLst>
          </p:cNvPr>
          <p:cNvSpPr txBox="1"/>
          <p:nvPr/>
        </p:nvSpPr>
        <p:spPr>
          <a:xfrm>
            <a:off x="7376975" y="4309480"/>
            <a:ext cx="26161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1FF00"/>
                </a:solidFill>
                <a:effectLst/>
                <a:uLnTx/>
                <a:uFillTx/>
                <a:latin typeface="Proxima Nova Alt Rg" panose="02000506030000020004"/>
                <a:cs typeface="Arial" panose="020B0604020202020204" pitchFamily="34" charset="0"/>
              </a:rPr>
              <a:t>*</a:t>
            </a:r>
          </a:p>
        </p:txBody>
      </p:sp>
      <p:sp>
        <p:nvSpPr>
          <p:cNvPr id="108" name="Rectangle 107">
            <a:extLst>
              <a:ext uri="{FF2B5EF4-FFF2-40B4-BE49-F238E27FC236}">
                <a16:creationId xmlns:a16="http://schemas.microsoft.com/office/drawing/2014/main" id="{1B4738D9-7D62-E593-8F95-33C82E60E007}"/>
              </a:ext>
            </a:extLst>
          </p:cNvPr>
          <p:cNvSpPr/>
          <p:nvPr/>
        </p:nvSpPr>
        <p:spPr>
          <a:xfrm rot="819834">
            <a:off x="7676413" y="4130543"/>
            <a:ext cx="129563" cy="190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roxima Nova Alt Rg" panose="02000506030000020004"/>
            </a:endParaRPr>
          </a:p>
        </p:txBody>
      </p:sp>
      <p:grpSp>
        <p:nvGrpSpPr>
          <p:cNvPr id="109" name="Group 108">
            <a:extLst>
              <a:ext uri="{FF2B5EF4-FFF2-40B4-BE49-F238E27FC236}">
                <a16:creationId xmlns:a16="http://schemas.microsoft.com/office/drawing/2014/main" id="{C7FD799E-60E5-A780-338C-C10AEB09B25B}"/>
              </a:ext>
            </a:extLst>
          </p:cNvPr>
          <p:cNvGrpSpPr/>
          <p:nvPr/>
        </p:nvGrpSpPr>
        <p:grpSpPr>
          <a:xfrm>
            <a:off x="7616143" y="4033511"/>
            <a:ext cx="340403" cy="441115"/>
            <a:chOff x="445765" y="3626787"/>
            <a:chExt cx="340403" cy="441115"/>
          </a:xfrm>
        </p:grpSpPr>
        <p:sp>
          <p:nvSpPr>
            <p:cNvPr id="110" name="TextBox 109">
              <a:extLst>
                <a:ext uri="{FF2B5EF4-FFF2-40B4-BE49-F238E27FC236}">
                  <a16:creationId xmlns:a16="http://schemas.microsoft.com/office/drawing/2014/main" id="{81821FB7-2F4D-157B-88D8-101EC54BEEA0}"/>
                </a:ext>
              </a:extLst>
            </p:cNvPr>
            <p:cNvSpPr txBox="1"/>
            <p:nvPr/>
          </p:nvSpPr>
          <p:spPr>
            <a:xfrm>
              <a:off x="445765" y="3806292"/>
              <a:ext cx="26161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400FF"/>
                  </a:solidFill>
                  <a:effectLst/>
                  <a:uLnTx/>
                  <a:uFillTx/>
                  <a:latin typeface="Proxima Nova Alt Rg" panose="02000506030000020004"/>
                  <a:cs typeface="Arial" panose="020B0604020202020204" pitchFamily="34" charset="0"/>
                </a:rPr>
                <a:t>*</a:t>
              </a:r>
            </a:p>
          </p:txBody>
        </p:sp>
        <p:sp>
          <p:nvSpPr>
            <p:cNvPr id="111" name="TextBox 110">
              <a:extLst>
                <a:ext uri="{FF2B5EF4-FFF2-40B4-BE49-F238E27FC236}">
                  <a16:creationId xmlns:a16="http://schemas.microsoft.com/office/drawing/2014/main" id="{C17341ED-0C71-7E5E-CA96-AB6BF3BCFC15}"/>
                </a:ext>
              </a:extLst>
            </p:cNvPr>
            <p:cNvSpPr txBox="1"/>
            <p:nvPr/>
          </p:nvSpPr>
          <p:spPr>
            <a:xfrm>
              <a:off x="445765" y="3626787"/>
              <a:ext cx="26161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30E4"/>
                  </a:solidFill>
                  <a:effectLst/>
                  <a:uLnTx/>
                  <a:uFillTx/>
                  <a:latin typeface="Proxima Nova Alt Rg" panose="02000506030000020004"/>
                  <a:cs typeface="Arial" panose="020B0604020202020204" pitchFamily="34" charset="0"/>
                </a:rPr>
                <a:t>*</a:t>
              </a:r>
            </a:p>
          </p:txBody>
        </p:sp>
        <p:sp>
          <p:nvSpPr>
            <p:cNvPr id="112" name="TextBox 111">
              <a:extLst>
                <a:ext uri="{FF2B5EF4-FFF2-40B4-BE49-F238E27FC236}">
                  <a16:creationId xmlns:a16="http://schemas.microsoft.com/office/drawing/2014/main" id="{AD6DF581-5DC5-F1C3-4706-6EFDA305CBBF}"/>
                </a:ext>
              </a:extLst>
            </p:cNvPr>
            <p:cNvSpPr txBox="1"/>
            <p:nvPr/>
          </p:nvSpPr>
          <p:spPr>
            <a:xfrm>
              <a:off x="447614" y="3718667"/>
              <a:ext cx="33855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1FF00"/>
                  </a:solidFill>
                  <a:effectLst/>
                  <a:uLnTx/>
                  <a:uFillTx/>
                  <a:latin typeface="Proxima Nova Alt Rg" panose="02000506030000020004"/>
                  <a:cs typeface="Arial" panose="020B0604020202020204" pitchFamily="34" charset="0"/>
                </a:rPr>
                <a:t>**</a:t>
              </a:r>
            </a:p>
          </p:txBody>
        </p:sp>
      </p:grpSp>
      <p:sp>
        <p:nvSpPr>
          <p:cNvPr id="113" name="Rectangle 112">
            <a:extLst>
              <a:ext uri="{FF2B5EF4-FFF2-40B4-BE49-F238E27FC236}">
                <a16:creationId xmlns:a16="http://schemas.microsoft.com/office/drawing/2014/main" id="{D26861EF-6DA4-5290-9E29-AF343619F542}"/>
              </a:ext>
            </a:extLst>
          </p:cNvPr>
          <p:cNvSpPr/>
          <p:nvPr/>
        </p:nvSpPr>
        <p:spPr>
          <a:xfrm>
            <a:off x="7725718" y="3658397"/>
            <a:ext cx="299066" cy="250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roxima Nova Alt Rg" panose="02000506030000020004"/>
            </a:endParaRPr>
          </a:p>
        </p:txBody>
      </p:sp>
      <p:grpSp>
        <p:nvGrpSpPr>
          <p:cNvPr id="114" name="Group 113">
            <a:extLst>
              <a:ext uri="{FF2B5EF4-FFF2-40B4-BE49-F238E27FC236}">
                <a16:creationId xmlns:a16="http://schemas.microsoft.com/office/drawing/2014/main" id="{63CC7C9C-22FA-2DF2-7D63-1FAFC039A356}"/>
              </a:ext>
            </a:extLst>
          </p:cNvPr>
          <p:cNvGrpSpPr/>
          <p:nvPr/>
        </p:nvGrpSpPr>
        <p:grpSpPr>
          <a:xfrm>
            <a:off x="7668071" y="3588748"/>
            <a:ext cx="494292" cy="441115"/>
            <a:chOff x="445765" y="3626787"/>
            <a:chExt cx="494292" cy="441115"/>
          </a:xfrm>
        </p:grpSpPr>
        <p:sp>
          <p:nvSpPr>
            <p:cNvPr id="115" name="TextBox 114">
              <a:extLst>
                <a:ext uri="{FF2B5EF4-FFF2-40B4-BE49-F238E27FC236}">
                  <a16:creationId xmlns:a16="http://schemas.microsoft.com/office/drawing/2014/main" id="{5B2E11CD-46DE-C7E8-9799-0CF8C8CAF02A}"/>
                </a:ext>
              </a:extLst>
            </p:cNvPr>
            <p:cNvSpPr txBox="1"/>
            <p:nvPr/>
          </p:nvSpPr>
          <p:spPr>
            <a:xfrm>
              <a:off x="445765" y="3806292"/>
              <a:ext cx="49244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400FF"/>
                  </a:solidFill>
                  <a:effectLst/>
                  <a:uLnTx/>
                  <a:uFillTx/>
                  <a:latin typeface="Proxima Nova Alt Rg" panose="02000506030000020004"/>
                  <a:cs typeface="Arial" panose="020B0604020202020204" pitchFamily="34" charset="0"/>
                </a:rPr>
                <a:t>****</a:t>
              </a:r>
            </a:p>
          </p:txBody>
        </p:sp>
        <p:sp>
          <p:nvSpPr>
            <p:cNvPr id="116" name="TextBox 115">
              <a:extLst>
                <a:ext uri="{FF2B5EF4-FFF2-40B4-BE49-F238E27FC236}">
                  <a16:creationId xmlns:a16="http://schemas.microsoft.com/office/drawing/2014/main" id="{4E048711-41B7-55D8-BEAD-07C56587E28F}"/>
                </a:ext>
              </a:extLst>
            </p:cNvPr>
            <p:cNvSpPr txBox="1"/>
            <p:nvPr/>
          </p:nvSpPr>
          <p:spPr>
            <a:xfrm>
              <a:off x="445765" y="3626787"/>
              <a:ext cx="49244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30E4"/>
                  </a:solidFill>
                  <a:effectLst/>
                  <a:uLnTx/>
                  <a:uFillTx/>
                  <a:latin typeface="Proxima Nova Alt Rg" panose="02000506030000020004"/>
                  <a:cs typeface="Arial" panose="020B0604020202020204" pitchFamily="34" charset="0"/>
                </a:rPr>
                <a:t>****</a:t>
              </a:r>
            </a:p>
          </p:txBody>
        </p:sp>
        <p:sp>
          <p:nvSpPr>
            <p:cNvPr id="117" name="TextBox 116">
              <a:extLst>
                <a:ext uri="{FF2B5EF4-FFF2-40B4-BE49-F238E27FC236}">
                  <a16:creationId xmlns:a16="http://schemas.microsoft.com/office/drawing/2014/main" id="{336DDF9D-C21F-34DD-D816-636ED0414DE4}"/>
                </a:ext>
              </a:extLst>
            </p:cNvPr>
            <p:cNvSpPr txBox="1"/>
            <p:nvPr/>
          </p:nvSpPr>
          <p:spPr>
            <a:xfrm>
              <a:off x="447614" y="3718667"/>
              <a:ext cx="49244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1FF00"/>
                  </a:solidFill>
                  <a:effectLst/>
                  <a:uLnTx/>
                  <a:uFillTx/>
                  <a:latin typeface="Proxima Nova Alt Rg" panose="02000506030000020004"/>
                  <a:cs typeface="Arial" panose="020B0604020202020204" pitchFamily="34" charset="0"/>
                </a:rPr>
                <a:t>****</a:t>
              </a:r>
            </a:p>
          </p:txBody>
        </p:sp>
      </p:grpSp>
      <p:sp>
        <p:nvSpPr>
          <p:cNvPr id="118" name="Rectangle 117">
            <a:extLst>
              <a:ext uri="{FF2B5EF4-FFF2-40B4-BE49-F238E27FC236}">
                <a16:creationId xmlns:a16="http://schemas.microsoft.com/office/drawing/2014/main" id="{936F7734-DDAC-4B68-EAFB-2F1B06848A0D}"/>
              </a:ext>
            </a:extLst>
          </p:cNvPr>
          <p:cNvSpPr/>
          <p:nvPr/>
        </p:nvSpPr>
        <p:spPr>
          <a:xfrm>
            <a:off x="7931326" y="3214115"/>
            <a:ext cx="293357" cy="269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roxima Nova Alt Rg" panose="02000506030000020004"/>
            </a:endParaRPr>
          </a:p>
        </p:txBody>
      </p:sp>
      <p:grpSp>
        <p:nvGrpSpPr>
          <p:cNvPr id="119" name="Group 118">
            <a:extLst>
              <a:ext uri="{FF2B5EF4-FFF2-40B4-BE49-F238E27FC236}">
                <a16:creationId xmlns:a16="http://schemas.microsoft.com/office/drawing/2014/main" id="{474A464E-41BC-FE30-26FF-2CFC1404B727}"/>
              </a:ext>
            </a:extLst>
          </p:cNvPr>
          <p:cNvGrpSpPr/>
          <p:nvPr/>
        </p:nvGrpSpPr>
        <p:grpSpPr>
          <a:xfrm>
            <a:off x="7879048" y="3171212"/>
            <a:ext cx="494292" cy="441115"/>
            <a:chOff x="445765" y="3626787"/>
            <a:chExt cx="494292" cy="441115"/>
          </a:xfrm>
        </p:grpSpPr>
        <p:sp>
          <p:nvSpPr>
            <p:cNvPr id="120" name="TextBox 119">
              <a:extLst>
                <a:ext uri="{FF2B5EF4-FFF2-40B4-BE49-F238E27FC236}">
                  <a16:creationId xmlns:a16="http://schemas.microsoft.com/office/drawing/2014/main" id="{491723D0-17F6-C4E5-BA68-F9E7064BAA29}"/>
                </a:ext>
              </a:extLst>
            </p:cNvPr>
            <p:cNvSpPr txBox="1"/>
            <p:nvPr/>
          </p:nvSpPr>
          <p:spPr>
            <a:xfrm>
              <a:off x="445765" y="3806292"/>
              <a:ext cx="49244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400FF"/>
                  </a:solidFill>
                  <a:effectLst/>
                  <a:uLnTx/>
                  <a:uFillTx/>
                  <a:latin typeface="Proxima Nova Alt Rg" panose="02000506030000020004"/>
                  <a:cs typeface="Arial" panose="020B0604020202020204" pitchFamily="34" charset="0"/>
                </a:rPr>
                <a:t>****</a:t>
              </a:r>
            </a:p>
          </p:txBody>
        </p:sp>
        <p:sp>
          <p:nvSpPr>
            <p:cNvPr id="121" name="TextBox 120">
              <a:extLst>
                <a:ext uri="{FF2B5EF4-FFF2-40B4-BE49-F238E27FC236}">
                  <a16:creationId xmlns:a16="http://schemas.microsoft.com/office/drawing/2014/main" id="{BA0AF569-18EB-3651-EDD0-34789E427605}"/>
                </a:ext>
              </a:extLst>
            </p:cNvPr>
            <p:cNvSpPr txBox="1"/>
            <p:nvPr/>
          </p:nvSpPr>
          <p:spPr>
            <a:xfrm>
              <a:off x="445765" y="3626787"/>
              <a:ext cx="49244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30E4"/>
                  </a:solidFill>
                  <a:effectLst/>
                  <a:uLnTx/>
                  <a:uFillTx/>
                  <a:latin typeface="Proxima Nova Alt Rg" panose="02000506030000020004"/>
                  <a:cs typeface="Arial" panose="020B0604020202020204" pitchFamily="34" charset="0"/>
                </a:rPr>
                <a:t>****</a:t>
              </a:r>
            </a:p>
          </p:txBody>
        </p:sp>
        <p:sp>
          <p:nvSpPr>
            <p:cNvPr id="122" name="TextBox 121">
              <a:extLst>
                <a:ext uri="{FF2B5EF4-FFF2-40B4-BE49-F238E27FC236}">
                  <a16:creationId xmlns:a16="http://schemas.microsoft.com/office/drawing/2014/main" id="{0BAEEC40-D8BE-292C-DEC8-08B56B2DD260}"/>
                </a:ext>
              </a:extLst>
            </p:cNvPr>
            <p:cNvSpPr txBox="1"/>
            <p:nvPr/>
          </p:nvSpPr>
          <p:spPr>
            <a:xfrm>
              <a:off x="447614" y="3718667"/>
              <a:ext cx="49244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1FF00"/>
                  </a:solidFill>
                  <a:effectLst/>
                  <a:uLnTx/>
                  <a:uFillTx/>
                  <a:latin typeface="Proxima Nova Alt Rg" panose="02000506030000020004"/>
                  <a:cs typeface="Arial" panose="020B0604020202020204" pitchFamily="34" charset="0"/>
                </a:rPr>
                <a:t>****</a:t>
              </a:r>
            </a:p>
          </p:txBody>
        </p:sp>
      </p:grpSp>
      <p:sp>
        <p:nvSpPr>
          <p:cNvPr id="123" name="Rectangle 122">
            <a:extLst>
              <a:ext uri="{FF2B5EF4-FFF2-40B4-BE49-F238E27FC236}">
                <a16:creationId xmlns:a16="http://schemas.microsoft.com/office/drawing/2014/main" id="{81D6CED9-DA18-4863-E163-9758DF4824E2}"/>
              </a:ext>
            </a:extLst>
          </p:cNvPr>
          <p:cNvSpPr/>
          <p:nvPr/>
        </p:nvSpPr>
        <p:spPr>
          <a:xfrm>
            <a:off x="8147930" y="2804894"/>
            <a:ext cx="365104" cy="254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roxima Nova Alt Rg" panose="02000506030000020004"/>
            </a:endParaRPr>
          </a:p>
        </p:txBody>
      </p:sp>
      <p:grpSp>
        <p:nvGrpSpPr>
          <p:cNvPr id="124" name="Group 123">
            <a:extLst>
              <a:ext uri="{FF2B5EF4-FFF2-40B4-BE49-F238E27FC236}">
                <a16:creationId xmlns:a16="http://schemas.microsoft.com/office/drawing/2014/main" id="{8F1BB7EE-E0FD-62DD-F1E0-CBBBA929BFAB}"/>
              </a:ext>
            </a:extLst>
          </p:cNvPr>
          <p:cNvGrpSpPr/>
          <p:nvPr/>
        </p:nvGrpSpPr>
        <p:grpSpPr>
          <a:xfrm>
            <a:off x="8110360" y="2739338"/>
            <a:ext cx="494292" cy="441115"/>
            <a:chOff x="445765" y="3626787"/>
            <a:chExt cx="494292" cy="441115"/>
          </a:xfrm>
        </p:grpSpPr>
        <p:sp>
          <p:nvSpPr>
            <p:cNvPr id="125" name="TextBox 124">
              <a:extLst>
                <a:ext uri="{FF2B5EF4-FFF2-40B4-BE49-F238E27FC236}">
                  <a16:creationId xmlns:a16="http://schemas.microsoft.com/office/drawing/2014/main" id="{D8BB85B4-5DE9-AAF8-5547-9B5B9F5E7DD0}"/>
                </a:ext>
              </a:extLst>
            </p:cNvPr>
            <p:cNvSpPr txBox="1"/>
            <p:nvPr/>
          </p:nvSpPr>
          <p:spPr>
            <a:xfrm>
              <a:off x="445765" y="3806292"/>
              <a:ext cx="49244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400FF"/>
                  </a:solidFill>
                  <a:effectLst/>
                  <a:uLnTx/>
                  <a:uFillTx/>
                  <a:latin typeface="Proxima Nova Alt Rg" panose="02000506030000020004"/>
                  <a:cs typeface="Arial" panose="020B0604020202020204" pitchFamily="34" charset="0"/>
                </a:rPr>
                <a:t>****</a:t>
              </a:r>
            </a:p>
          </p:txBody>
        </p:sp>
        <p:sp>
          <p:nvSpPr>
            <p:cNvPr id="126" name="TextBox 125">
              <a:extLst>
                <a:ext uri="{FF2B5EF4-FFF2-40B4-BE49-F238E27FC236}">
                  <a16:creationId xmlns:a16="http://schemas.microsoft.com/office/drawing/2014/main" id="{0A0B2F13-591E-6E43-1ACF-72FD8F343B9F}"/>
                </a:ext>
              </a:extLst>
            </p:cNvPr>
            <p:cNvSpPr txBox="1"/>
            <p:nvPr/>
          </p:nvSpPr>
          <p:spPr>
            <a:xfrm>
              <a:off x="445765" y="3626787"/>
              <a:ext cx="49244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30E4"/>
                  </a:solidFill>
                  <a:effectLst/>
                  <a:uLnTx/>
                  <a:uFillTx/>
                  <a:latin typeface="Proxima Nova Alt Rg" panose="02000506030000020004"/>
                  <a:cs typeface="Arial" panose="020B0604020202020204" pitchFamily="34" charset="0"/>
                </a:rPr>
                <a:t>****</a:t>
              </a:r>
            </a:p>
          </p:txBody>
        </p:sp>
        <p:sp>
          <p:nvSpPr>
            <p:cNvPr id="127" name="TextBox 126">
              <a:extLst>
                <a:ext uri="{FF2B5EF4-FFF2-40B4-BE49-F238E27FC236}">
                  <a16:creationId xmlns:a16="http://schemas.microsoft.com/office/drawing/2014/main" id="{B98D4B4F-BC90-D3AE-11CD-E0CC776E5AA9}"/>
                </a:ext>
              </a:extLst>
            </p:cNvPr>
            <p:cNvSpPr txBox="1"/>
            <p:nvPr/>
          </p:nvSpPr>
          <p:spPr>
            <a:xfrm>
              <a:off x="447614" y="3718667"/>
              <a:ext cx="49244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1FF00"/>
                  </a:solidFill>
                  <a:effectLst/>
                  <a:uLnTx/>
                  <a:uFillTx/>
                  <a:latin typeface="Proxima Nova Alt Rg" panose="02000506030000020004"/>
                  <a:cs typeface="Arial" panose="020B0604020202020204" pitchFamily="34" charset="0"/>
                </a:rPr>
                <a:t>****</a:t>
              </a:r>
            </a:p>
          </p:txBody>
        </p:sp>
      </p:grpSp>
      <p:sp>
        <p:nvSpPr>
          <p:cNvPr id="128" name="TextBox 127">
            <a:extLst>
              <a:ext uri="{FF2B5EF4-FFF2-40B4-BE49-F238E27FC236}">
                <a16:creationId xmlns:a16="http://schemas.microsoft.com/office/drawing/2014/main" id="{4CA9ED1D-19B8-792D-6ABB-FD7E5BD3E274}"/>
              </a:ext>
            </a:extLst>
          </p:cNvPr>
          <p:cNvSpPr txBox="1"/>
          <p:nvPr/>
        </p:nvSpPr>
        <p:spPr>
          <a:xfrm>
            <a:off x="4613365" y="2665957"/>
            <a:ext cx="1352086"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Saline         +∝IgG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Peptide       +∝IgG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MAV 80μg  +∝IgG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SAV 20μg   +∝IgG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SAV 80μg   +∝IgG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SAV 130μg +∝IgG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SAV 215μg +∝IgG</a:t>
            </a:r>
          </a:p>
        </p:txBody>
      </p:sp>
      <p:sp>
        <p:nvSpPr>
          <p:cNvPr id="3" name="Rectangle 2">
            <a:extLst>
              <a:ext uri="{FF2B5EF4-FFF2-40B4-BE49-F238E27FC236}">
                <a16:creationId xmlns:a16="http://schemas.microsoft.com/office/drawing/2014/main" id="{87FD3C0F-B018-FEF8-460D-9DDE1ADE653A}"/>
              </a:ext>
            </a:extLst>
          </p:cNvPr>
          <p:cNvSpPr/>
          <p:nvPr/>
        </p:nvSpPr>
        <p:spPr>
          <a:xfrm>
            <a:off x="2018024" y="2169702"/>
            <a:ext cx="1777111" cy="4753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Proxima Nova Alt Rg" panose="02000506030000020004"/>
                <a:cs typeface="Arial" panose="020B0604020202020204" pitchFamily="34" charset="0"/>
              </a:rPr>
              <a:t>Single Agent</a:t>
            </a:r>
          </a:p>
        </p:txBody>
      </p:sp>
      <p:sp>
        <p:nvSpPr>
          <p:cNvPr id="7" name="Rectangle 6">
            <a:extLst>
              <a:ext uri="{FF2B5EF4-FFF2-40B4-BE49-F238E27FC236}">
                <a16:creationId xmlns:a16="http://schemas.microsoft.com/office/drawing/2014/main" id="{E60D3184-753B-6263-6CC4-127E38C068D3}"/>
              </a:ext>
            </a:extLst>
          </p:cNvPr>
          <p:cNvSpPr/>
          <p:nvPr/>
        </p:nvSpPr>
        <p:spPr>
          <a:xfrm>
            <a:off x="7608655" y="2164306"/>
            <a:ext cx="1777111" cy="4753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Proxima Nova Alt Rg" panose="02000506030000020004"/>
                <a:cs typeface="Arial" panose="020B0604020202020204" pitchFamily="34" charset="0"/>
              </a:rPr>
              <a:t>Combination</a:t>
            </a:r>
          </a:p>
        </p:txBody>
      </p:sp>
      <p:sp>
        <p:nvSpPr>
          <p:cNvPr id="8" name="Rectangle 7">
            <a:extLst>
              <a:ext uri="{FF2B5EF4-FFF2-40B4-BE49-F238E27FC236}">
                <a16:creationId xmlns:a16="http://schemas.microsoft.com/office/drawing/2014/main" id="{890E5958-0D5B-275C-40DC-6E3553531DA8}"/>
              </a:ext>
            </a:extLst>
          </p:cNvPr>
          <p:cNvSpPr/>
          <p:nvPr/>
        </p:nvSpPr>
        <p:spPr>
          <a:xfrm>
            <a:off x="775973" y="5242401"/>
            <a:ext cx="10378956"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Proxima Nova Alt Rg" panose="02000506030000020004"/>
              </a:rPr>
              <a:t>Tumors in control groups grew aggressively, with all control mice meeting euthanasia criteria by day 31 (i.e., Saline, Peptide, MAV)</a:t>
            </a:r>
          </a:p>
        </p:txBody>
      </p:sp>
    </p:spTree>
    <p:extLst>
      <p:ext uri="{BB962C8B-B14F-4D97-AF65-F5344CB8AC3E}">
        <p14:creationId xmlns:p14="http://schemas.microsoft.com/office/powerpoint/2010/main" val="2241018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D882B9F-6095-B968-1521-CF8FA3A0F841}"/>
              </a:ext>
            </a:extLst>
          </p:cNvPr>
          <p:cNvSpPr txBox="1">
            <a:spLocks/>
          </p:cNvSpPr>
          <p:nvPr/>
        </p:nvSpPr>
        <p:spPr>
          <a:xfrm>
            <a:off x="501814" y="5165835"/>
            <a:ext cx="10516706" cy="1058394"/>
          </a:xfrm>
          <a:prstGeom prst="rect">
            <a:avLst/>
          </a:prstGeom>
        </p:spPr>
        <p:txBody>
          <a:bodyPr vert="horz" lIns="91440" tIns="45720" rIns="91440" bIns="45720" rtlCol="0">
            <a:noAutofit/>
          </a:bodyPr>
          <a:lstStyle>
            <a:lvl1pPr marL="171450" indent="-171450" algn="l" defTabSz="914400" rtl="0" eaLnBrk="1" latinLnBrk="0" hangingPunct="1">
              <a:lnSpc>
                <a:spcPct val="90000"/>
              </a:lnSpc>
              <a:spcBef>
                <a:spcPts val="1000"/>
              </a:spcBef>
              <a:buSzPct val="100000"/>
              <a:buFont typeface="Arial" panose="020B0604020202020204" pitchFamily="34" charset="0"/>
              <a:buChar char="•"/>
              <a:tabLst/>
              <a:defRPr sz="2000" b="0" i="0" kern="1200">
                <a:solidFill>
                  <a:schemeClr val="tx1"/>
                </a:solidFill>
                <a:latin typeface="Proxima Nova Alt Rg" panose="02000506030000020004" pitchFamily="2" charset="77"/>
                <a:ea typeface="+mn-ea"/>
                <a:cs typeface="+mn-cs"/>
              </a:defRPr>
            </a:lvl1pPr>
            <a:lvl2pPr marL="688975" indent="-231775" algn="l" defTabSz="914400" rtl="0" eaLnBrk="1" latinLnBrk="0" hangingPunct="1">
              <a:lnSpc>
                <a:spcPct val="90000"/>
              </a:lnSpc>
              <a:spcBef>
                <a:spcPts val="500"/>
              </a:spcBef>
              <a:buSzPct val="85000"/>
              <a:buFont typeface="Arial" panose="020B0604020202020204" pitchFamily="34" charset="0"/>
              <a:buChar char="•"/>
              <a:tabLst/>
              <a:defRPr sz="1800" b="0" i="0" kern="1200">
                <a:solidFill>
                  <a:schemeClr val="tx1"/>
                </a:solidFill>
                <a:latin typeface="Proxima Nova Alt Rg" panose="02000506030000020004" pitchFamily="2" charset="77"/>
                <a:ea typeface="+mn-ea"/>
                <a:cs typeface="Arial" panose="020B0604020202020204" pitchFamily="34" charset="0"/>
              </a:defRPr>
            </a:lvl2pPr>
            <a:lvl3pPr marL="1087438" indent="-173038" algn="l" defTabSz="914400" rtl="0" eaLnBrk="1" latinLnBrk="0" hangingPunct="1">
              <a:lnSpc>
                <a:spcPct val="90000"/>
              </a:lnSpc>
              <a:spcBef>
                <a:spcPts val="500"/>
              </a:spcBef>
              <a:buSzPct val="100000"/>
              <a:buFont typeface="Wingdings" pitchFamily="2" charset="2"/>
              <a:buChar char="§"/>
              <a:tabLst/>
              <a:defRPr sz="1600" b="0" i="0" kern="1200">
                <a:solidFill>
                  <a:schemeClr val="tx1"/>
                </a:solidFill>
                <a:latin typeface="Proxima Nova Alt Rg" panose="02000506030000020004" pitchFamily="2" charset="77"/>
                <a:ea typeface="+mn-ea"/>
                <a:cs typeface="+mn-cs"/>
              </a:defRPr>
            </a:lvl3pPr>
            <a:lvl4pPr marL="1550988" indent="-179388" algn="l" defTabSz="914400" rtl="0" eaLnBrk="1" latinLnBrk="0" hangingPunct="1">
              <a:lnSpc>
                <a:spcPct val="90000"/>
              </a:lnSpc>
              <a:spcBef>
                <a:spcPts val="500"/>
              </a:spcBef>
              <a:buSzPct val="75000"/>
              <a:buFont typeface="Wingdings" pitchFamily="2" charset="2"/>
              <a:buChar char="§"/>
              <a:tabLst/>
              <a:defRPr sz="1400" b="0" i="0" kern="1200">
                <a:solidFill>
                  <a:schemeClr val="tx1"/>
                </a:solidFill>
                <a:latin typeface="Proxima Nova Alt Rg" panose="02000506030000020004" pitchFamily="2" charset="77"/>
                <a:ea typeface="+mn-ea"/>
                <a:cs typeface="+mn-cs"/>
              </a:defRPr>
            </a:lvl4pPr>
            <a:lvl5pPr marL="2058988" indent="-230188" algn="l" defTabSz="914400" rtl="0" eaLnBrk="1" latinLnBrk="0" hangingPunct="1">
              <a:lnSpc>
                <a:spcPct val="90000"/>
              </a:lnSpc>
              <a:spcBef>
                <a:spcPts val="500"/>
              </a:spcBef>
              <a:buSzPct val="100000"/>
              <a:buFont typeface="Courier New" panose="02070309020205020404" pitchFamily="49" charset="0"/>
              <a:buChar char="o"/>
              <a:tabLst/>
              <a:defRPr sz="1400" b="0" i="0" kern="1200">
                <a:solidFill>
                  <a:schemeClr val="tx1"/>
                </a:solidFill>
                <a:latin typeface="Proxima Nova Alt Rg" panose="0200050603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pPr>
            <a:endParaRPr kumimoji="0" lang="en-US" sz="200" b="0" i="0" u="none" strike="noStrike" kern="1200" cap="none" spc="0" normalizeH="0" baseline="0" noProof="0" dirty="0">
              <a:ln>
                <a:noFill/>
              </a:ln>
              <a:solidFill>
                <a:srgbClr val="000000"/>
              </a:solidFill>
              <a:effectLst/>
              <a:uLnTx/>
              <a:uFillTx/>
              <a:latin typeface="Proxima Nova Alt Rg" panose="02000506030000020004"/>
            </a:endParaRPr>
          </a:p>
          <a:p>
            <a:pPr marL="1033463" marR="0" lvl="2" indent="-2857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Proxima Nova Alt Rg" panose="02000506030000020004"/>
              </a:rPr>
              <a:t>Several mice in each of the 80, 130, and 215</a:t>
            </a:r>
            <a:r>
              <a:rPr kumimoji="0" lang="en-US" sz="18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μ</a:t>
            </a:r>
            <a:r>
              <a:rPr kumimoji="0" lang="en-US" sz="1800" b="0" i="0" u="none" strike="noStrike" kern="1200" cap="none" spc="0" normalizeH="0" baseline="0" noProof="0" dirty="0">
                <a:ln>
                  <a:noFill/>
                </a:ln>
                <a:solidFill>
                  <a:srgbClr val="000000"/>
                </a:solidFill>
                <a:effectLst/>
                <a:uLnTx/>
                <a:uFillTx/>
                <a:latin typeface="Proxima Nova Alt Rg" panose="02000506030000020004"/>
              </a:rPr>
              <a:t>g groups survived without measurable tumors, while no mice in any other groups remained tumor-free </a:t>
            </a:r>
          </a:p>
          <a:p>
            <a:pPr marL="1033463" marR="0" lvl="2" indent="-2857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Proxima Nova Alt Rg" panose="02000506030000020004"/>
              </a:rPr>
              <a:t>215</a:t>
            </a:r>
            <a:r>
              <a:rPr kumimoji="0" lang="en-US" sz="1800" b="1"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μ</a:t>
            </a:r>
            <a:r>
              <a:rPr kumimoji="0" lang="en-US" sz="1800" b="1" i="0" u="none" strike="noStrike" kern="1200" cap="none" spc="0" normalizeH="0" baseline="0" noProof="0" dirty="0">
                <a:ln>
                  <a:noFill/>
                </a:ln>
                <a:solidFill>
                  <a:srgbClr val="000000"/>
                </a:solidFill>
                <a:effectLst/>
                <a:uLnTx/>
                <a:uFillTx/>
                <a:latin typeface="Proxima Nova Alt Rg" panose="02000506030000020004"/>
              </a:rPr>
              <a:t>g VTX-067 + </a:t>
            </a:r>
            <a:r>
              <a:rPr kumimoji="0" lang="en-US" sz="1800" b="1"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∝PD1, </a:t>
            </a:r>
            <a:r>
              <a:rPr kumimoji="0" lang="en-US" sz="1800" b="1" i="0" u="sng"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rPr>
              <a:t>4/10 </a:t>
            </a:r>
            <a:r>
              <a:rPr kumimoji="0" lang="en-US" sz="1800" b="1" i="0" u="sng" strike="noStrike" kern="1200" cap="none" spc="0" normalizeH="0" baseline="0" noProof="0" dirty="0">
                <a:ln>
                  <a:noFill/>
                </a:ln>
                <a:solidFill>
                  <a:srgbClr val="000000"/>
                </a:solidFill>
                <a:effectLst/>
                <a:uLnTx/>
                <a:uFillTx/>
                <a:latin typeface="Proxima Nova Alt Rg" panose="02000506030000020004"/>
              </a:rPr>
              <a:t>mice tumor-free at end of study </a:t>
            </a:r>
            <a:r>
              <a:rPr kumimoji="0" lang="en-US" sz="1800" b="1" i="0" u="none" strike="noStrike" kern="1200" cap="none" spc="0" normalizeH="0" baseline="0" noProof="0" dirty="0">
                <a:ln>
                  <a:noFill/>
                </a:ln>
                <a:solidFill>
                  <a:srgbClr val="000000"/>
                </a:solidFill>
                <a:effectLst/>
                <a:uLnTx/>
                <a:uFillTx/>
                <a:latin typeface="Proxima Nova Alt Rg" panose="02000506030000020004"/>
              </a:rPr>
              <a:t>(day 42)</a:t>
            </a:r>
            <a:endParaRPr kumimoji="0" lang="en-US" sz="1800" b="1"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endParaRPr>
          </a:p>
        </p:txBody>
      </p:sp>
      <p:sp>
        <p:nvSpPr>
          <p:cNvPr id="5" name="Title 1">
            <a:extLst>
              <a:ext uri="{FF2B5EF4-FFF2-40B4-BE49-F238E27FC236}">
                <a16:creationId xmlns:a16="http://schemas.microsoft.com/office/drawing/2014/main" id="{31900F22-4709-C987-6E9C-7B07589DDE51}"/>
              </a:ext>
            </a:extLst>
          </p:cNvPr>
          <p:cNvSpPr txBox="1">
            <a:spLocks/>
          </p:cNvSpPr>
          <p:nvPr/>
        </p:nvSpPr>
        <p:spPr>
          <a:xfrm>
            <a:off x="502920" y="414625"/>
            <a:ext cx="10515600" cy="1058394"/>
          </a:xfrm>
          <a:prstGeom prst="rect">
            <a:avLst/>
          </a:prstGeom>
        </p:spPr>
        <p:txBody>
          <a:bodyPr vert="horz" lIns="91440" tIns="45720" rIns="91440" bIns="45720" rtlCol="0" anchor="b">
            <a:normAutofit fontScale="25000" lnSpcReduction="20000"/>
          </a:bodyPr>
          <a:lstStyle>
            <a:lvl1pPr algn="l" defTabSz="914400" rtl="0" eaLnBrk="1" latinLnBrk="0" hangingPunct="1">
              <a:lnSpc>
                <a:spcPct val="90000"/>
              </a:lnSpc>
              <a:spcBef>
                <a:spcPct val="0"/>
              </a:spcBef>
              <a:buNone/>
              <a:defRPr sz="3600" b="1" kern="1200">
                <a:solidFill>
                  <a:schemeClr val="tx1"/>
                </a:solidFill>
                <a:latin typeface="Century Gothic" panose="020B0502020202020204" pitchFamily="34" charset="0"/>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12800" b="1" i="0" u="none" strike="noStrike" kern="1200" cap="none" spc="0" normalizeH="0" baseline="0" noProof="0" dirty="0">
                <a:ln>
                  <a:noFill/>
                </a:ln>
                <a:solidFill>
                  <a:srgbClr val="000000"/>
                </a:solidFill>
                <a:effectLst/>
                <a:uLnTx/>
                <a:uFillTx/>
              </a:rPr>
              <a:t>POC: Clear, Positive Efficacy Results</a:t>
            </a:r>
            <a:br>
              <a:rPr kumimoji="0" lang="en-US" sz="2800" b="1" i="0" u="none" strike="noStrike" kern="1200" cap="none" spc="0" normalizeH="0" baseline="0" noProof="0" dirty="0">
                <a:ln>
                  <a:noFill/>
                </a:ln>
                <a:solidFill>
                  <a:srgbClr val="000000"/>
                </a:solidFill>
                <a:effectLst/>
                <a:uLnTx/>
                <a:uFillTx/>
              </a:rPr>
            </a:br>
            <a:r>
              <a:rPr kumimoji="0" lang="en-US" sz="7200" b="0" i="1" u="none" strike="noStrike" kern="1200" cap="none" spc="0" normalizeH="0" baseline="0" noProof="0" dirty="0">
                <a:ln>
                  <a:noFill/>
                </a:ln>
                <a:solidFill>
                  <a:srgbClr val="000000"/>
                </a:solidFill>
                <a:effectLst/>
                <a:uLnTx/>
                <a:uFillTx/>
              </a:rPr>
              <a:t>Meaningful Tumor Free Survival in Highly Aggressive Tumor Model as a Monotherapy and in Combination with a PD-1</a:t>
            </a:r>
            <a:endParaRPr kumimoji="0" lang="en-US" sz="5300" b="0" i="1" u="none" strike="noStrike" kern="1200" cap="none" spc="0" normalizeH="0" baseline="0" noProof="0" dirty="0">
              <a:ln>
                <a:noFill/>
              </a:ln>
              <a:solidFill>
                <a:srgbClr val="000000"/>
              </a:solidFill>
              <a:effectLst/>
              <a:uLnTx/>
              <a:uFillTx/>
            </a:endParaRPr>
          </a:p>
        </p:txBody>
      </p:sp>
      <p:grpSp>
        <p:nvGrpSpPr>
          <p:cNvPr id="3" name="Group 2">
            <a:extLst>
              <a:ext uri="{FF2B5EF4-FFF2-40B4-BE49-F238E27FC236}">
                <a16:creationId xmlns:a16="http://schemas.microsoft.com/office/drawing/2014/main" id="{C3AA70A1-F4A9-A954-098E-1D369D751513}"/>
              </a:ext>
            </a:extLst>
          </p:cNvPr>
          <p:cNvGrpSpPr/>
          <p:nvPr/>
        </p:nvGrpSpPr>
        <p:grpSpPr>
          <a:xfrm>
            <a:off x="1005634" y="2341280"/>
            <a:ext cx="10172700" cy="2697313"/>
            <a:chOff x="1285291" y="2250188"/>
            <a:chExt cx="9188109" cy="2168875"/>
          </a:xfrm>
        </p:grpSpPr>
        <p:sp>
          <p:nvSpPr>
            <p:cNvPr id="9" name="TextBox 8">
              <a:extLst>
                <a:ext uri="{FF2B5EF4-FFF2-40B4-BE49-F238E27FC236}">
                  <a16:creationId xmlns:a16="http://schemas.microsoft.com/office/drawing/2014/main" id="{17DEC795-EA30-917B-74FF-040BE24C5F39}"/>
                </a:ext>
              </a:extLst>
            </p:cNvPr>
            <p:cNvSpPr txBox="1"/>
            <p:nvPr/>
          </p:nvSpPr>
          <p:spPr>
            <a:xfrm>
              <a:off x="2470971" y="2250188"/>
              <a:ext cx="166851" cy="27222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endParaRPr>
            </a:p>
          </p:txBody>
        </p:sp>
        <p:sp>
          <p:nvSpPr>
            <p:cNvPr id="10" name="TextBox 9">
              <a:extLst>
                <a:ext uri="{FF2B5EF4-FFF2-40B4-BE49-F238E27FC236}">
                  <a16:creationId xmlns:a16="http://schemas.microsoft.com/office/drawing/2014/main" id="{264684D7-9531-D614-0486-61409C392AF9}"/>
                </a:ext>
              </a:extLst>
            </p:cNvPr>
            <p:cNvSpPr txBox="1"/>
            <p:nvPr/>
          </p:nvSpPr>
          <p:spPr>
            <a:xfrm>
              <a:off x="7718059" y="2250188"/>
              <a:ext cx="166851" cy="27222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Proxima Nova Alt Rg" panose="02000506030000020004"/>
                <a:cs typeface="Arial" panose="020B0604020202020204" pitchFamily="34" charset="0"/>
              </a:endParaRPr>
            </a:p>
          </p:txBody>
        </p:sp>
        <p:graphicFrame>
          <p:nvGraphicFramePr>
            <p:cNvPr id="12" name="Object 11">
              <a:extLst>
                <a:ext uri="{FF2B5EF4-FFF2-40B4-BE49-F238E27FC236}">
                  <a16:creationId xmlns:a16="http://schemas.microsoft.com/office/drawing/2014/main" id="{B7EDF4E7-BE8A-D138-A6B1-FAFB121CC9A6}"/>
                </a:ext>
              </a:extLst>
            </p:cNvPr>
            <p:cNvGraphicFramePr>
              <a:graphicFrameLocks noChangeAspect="1"/>
            </p:cNvGraphicFramePr>
            <p:nvPr/>
          </p:nvGraphicFramePr>
          <p:xfrm>
            <a:off x="1285291" y="2634713"/>
            <a:ext cx="3689350" cy="1784350"/>
          </p:xfrm>
          <a:graphic>
            <a:graphicData uri="http://schemas.openxmlformats.org/presentationml/2006/ole">
              <mc:AlternateContent xmlns:mc="http://schemas.openxmlformats.org/markup-compatibility/2006">
                <mc:Choice xmlns:v="urn:schemas-microsoft-com:vml" Requires="v">
                  <p:oleObj name="Worksheet" r:id="rId2" imgW="3689407" imgH="1784269" progId="Excel.Sheet.12">
                    <p:embed/>
                  </p:oleObj>
                </mc:Choice>
                <mc:Fallback>
                  <p:oleObj name="Worksheet" r:id="rId2" imgW="3689407" imgH="1784269" progId="Excel.Sheet.12">
                    <p:embed/>
                    <p:pic>
                      <p:nvPicPr>
                        <p:cNvPr id="12" name="Object 11">
                          <a:extLst>
                            <a:ext uri="{FF2B5EF4-FFF2-40B4-BE49-F238E27FC236}">
                              <a16:creationId xmlns:a16="http://schemas.microsoft.com/office/drawing/2014/main" id="{B7EDF4E7-BE8A-D138-A6B1-FAFB121CC9A6}"/>
                            </a:ext>
                          </a:extLst>
                        </p:cNvPr>
                        <p:cNvPicPr/>
                        <p:nvPr/>
                      </p:nvPicPr>
                      <p:blipFill>
                        <a:blip r:embed="rId3"/>
                        <a:stretch>
                          <a:fillRect/>
                        </a:stretch>
                      </p:blipFill>
                      <p:spPr>
                        <a:xfrm>
                          <a:off x="1285291" y="2634713"/>
                          <a:ext cx="3689350" cy="178435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C7E97859-9806-D8A8-EDE3-DDBD9E34E60B}"/>
                </a:ext>
              </a:extLst>
            </p:cNvPr>
            <p:cNvGraphicFramePr>
              <a:graphicFrameLocks noChangeAspect="1"/>
            </p:cNvGraphicFramePr>
            <p:nvPr/>
          </p:nvGraphicFramePr>
          <p:xfrm>
            <a:off x="6784050" y="2634713"/>
            <a:ext cx="3689350" cy="1784350"/>
          </p:xfrm>
          <a:graphic>
            <a:graphicData uri="http://schemas.openxmlformats.org/presentationml/2006/ole">
              <mc:AlternateContent xmlns:mc="http://schemas.openxmlformats.org/markup-compatibility/2006">
                <mc:Choice xmlns:v="urn:schemas-microsoft-com:vml" Requires="v">
                  <p:oleObj name="Worksheet" r:id="rId4" imgW="3689407" imgH="1784269" progId="Excel.Sheet.12">
                    <p:embed/>
                  </p:oleObj>
                </mc:Choice>
                <mc:Fallback>
                  <p:oleObj name="Worksheet" r:id="rId4" imgW="3689407" imgH="1784269" progId="Excel.Sheet.12">
                    <p:embed/>
                    <p:pic>
                      <p:nvPicPr>
                        <p:cNvPr id="14" name="Object 13">
                          <a:extLst>
                            <a:ext uri="{FF2B5EF4-FFF2-40B4-BE49-F238E27FC236}">
                              <a16:creationId xmlns:a16="http://schemas.microsoft.com/office/drawing/2014/main" id="{C7E97859-9806-D8A8-EDE3-DDBD9E34E60B}"/>
                            </a:ext>
                          </a:extLst>
                        </p:cNvPr>
                        <p:cNvPicPr/>
                        <p:nvPr/>
                      </p:nvPicPr>
                      <p:blipFill>
                        <a:blip r:embed="rId5"/>
                        <a:stretch>
                          <a:fillRect/>
                        </a:stretch>
                      </p:blipFill>
                      <p:spPr>
                        <a:xfrm>
                          <a:off x="6784050" y="2634713"/>
                          <a:ext cx="3689350" cy="1784350"/>
                        </a:xfrm>
                        <a:prstGeom prst="rect">
                          <a:avLst/>
                        </a:prstGeom>
                      </p:spPr>
                    </p:pic>
                  </p:oleObj>
                </mc:Fallback>
              </mc:AlternateContent>
            </a:graphicData>
          </a:graphic>
        </p:graphicFrame>
      </p:grpSp>
      <p:sp>
        <p:nvSpPr>
          <p:cNvPr id="2" name="Rectangle 1">
            <a:extLst>
              <a:ext uri="{FF2B5EF4-FFF2-40B4-BE49-F238E27FC236}">
                <a16:creationId xmlns:a16="http://schemas.microsoft.com/office/drawing/2014/main" id="{94BC14B1-C127-15F6-7D87-574E41A2910F}"/>
              </a:ext>
            </a:extLst>
          </p:cNvPr>
          <p:cNvSpPr/>
          <p:nvPr/>
        </p:nvSpPr>
        <p:spPr>
          <a:xfrm>
            <a:off x="3129966" y="1774343"/>
            <a:ext cx="5924037" cy="4396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Proxima Nova Alt Rg" panose="02000506030000020004"/>
              </a:rPr>
              <a:t>Number of Mice Tumor Free After VTX-067 Treatment</a:t>
            </a:r>
          </a:p>
        </p:txBody>
      </p:sp>
      <p:sp>
        <p:nvSpPr>
          <p:cNvPr id="6" name="Rectangle 5">
            <a:extLst>
              <a:ext uri="{FF2B5EF4-FFF2-40B4-BE49-F238E27FC236}">
                <a16:creationId xmlns:a16="http://schemas.microsoft.com/office/drawing/2014/main" id="{BE3D26E5-0293-5886-082C-D578C94BEB2C}"/>
              </a:ext>
            </a:extLst>
          </p:cNvPr>
          <p:cNvSpPr/>
          <p:nvPr/>
        </p:nvSpPr>
        <p:spPr>
          <a:xfrm>
            <a:off x="2162158" y="2346196"/>
            <a:ext cx="1771650" cy="35097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Proxima Nova Alt Rg" panose="02000506030000020004"/>
                <a:cs typeface="Arial" panose="020B0604020202020204" pitchFamily="34" charset="0"/>
              </a:rPr>
              <a:t>Single Agent</a:t>
            </a:r>
          </a:p>
        </p:txBody>
      </p:sp>
      <p:sp>
        <p:nvSpPr>
          <p:cNvPr id="7" name="Rectangle 6">
            <a:extLst>
              <a:ext uri="{FF2B5EF4-FFF2-40B4-BE49-F238E27FC236}">
                <a16:creationId xmlns:a16="http://schemas.microsoft.com/office/drawing/2014/main" id="{DC87162C-1F8F-415A-4191-0DC9255C8958}"/>
              </a:ext>
            </a:extLst>
          </p:cNvPr>
          <p:cNvSpPr/>
          <p:nvPr/>
        </p:nvSpPr>
        <p:spPr>
          <a:xfrm>
            <a:off x="8107659" y="2347124"/>
            <a:ext cx="2016505" cy="35097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Proxima Nova Alt Rg" panose="02000506030000020004"/>
                <a:cs typeface="Arial" panose="020B0604020202020204" pitchFamily="34" charset="0"/>
              </a:rPr>
              <a:t>PD-1 Combination</a:t>
            </a:r>
          </a:p>
        </p:txBody>
      </p:sp>
    </p:spTree>
    <p:extLst>
      <p:ext uri="{BB962C8B-B14F-4D97-AF65-F5344CB8AC3E}">
        <p14:creationId xmlns:p14="http://schemas.microsoft.com/office/powerpoint/2010/main" val="2936578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E10C9BB6-B5FE-1EA9-DE1A-14C97DB1360B}"/>
              </a:ext>
            </a:extLst>
          </p:cNvPr>
          <p:cNvSpPr/>
          <p:nvPr/>
        </p:nvSpPr>
        <p:spPr>
          <a:xfrm>
            <a:off x="1819922" y="1514475"/>
            <a:ext cx="8575829" cy="7183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2D80C0D4-0418-D872-47EF-496C2E34DE40}"/>
              </a:ext>
            </a:extLst>
          </p:cNvPr>
          <p:cNvSpPr>
            <a:spLocks noGrp="1"/>
          </p:cNvSpPr>
          <p:nvPr>
            <p:ph type="title"/>
          </p:nvPr>
        </p:nvSpPr>
        <p:spPr/>
        <p:txBody>
          <a:bodyPr anchor="ctr" anchorCtr="0">
            <a:normAutofit fontScale="90000"/>
          </a:bodyPr>
          <a:lstStyle/>
          <a:p>
            <a:r>
              <a:rPr lang="en-US" dirty="0"/>
              <a:t>POC </a:t>
            </a:r>
            <a:r>
              <a:rPr lang="it-IT" noProof="0" dirty="0"/>
              <a:t>VTX-067 HPV E6/E7 Tumor Mouse Model Study Summary of Positive Results</a:t>
            </a:r>
            <a:endParaRPr lang="en-US" dirty="0"/>
          </a:p>
        </p:txBody>
      </p:sp>
      <p:sp>
        <p:nvSpPr>
          <p:cNvPr id="3" name="Content Placeholder 2">
            <a:extLst>
              <a:ext uri="{FF2B5EF4-FFF2-40B4-BE49-F238E27FC236}">
                <a16:creationId xmlns:a16="http://schemas.microsoft.com/office/drawing/2014/main" id="{03DADF98-24BC-721C-0DD8-DD125A214E6C}"/>
              </a:ext>
            </a:extLst>
          </p:cNvPr>
          <p:cNvSpPr>
            <a:spLocks noGrp="1"/>
          </p:cNvSpPr>
          <p:nvPr>
            <p:ph idx="1"/>
          </p:nvPr>
        </p:nvSpPr>
        <p:spPr>
          <a:xfrm>
            <a:off x="456959" y="2371725"/>
            <a:ext cx="11058766" cy="3971925"/>
          </a:xfrm>
        </p:spPr>
        <p:txBody>
          <a:bodyPr>
            <a:normAutofit/>
          </a:bodyPr>
          <a:lstStyle/>
          <a:p>
            <a:r>
              <a:rPr lang="en-US" dirty="0"/>
              <a:t>The Primary Endpoints of The Study Were Met</a:t>
            </a:r>
          </a:p>
          <a:p>
            <a:pPr lvl="1"/>
            <a:r>
              <a:rPr lang="en-US" dirty="0"/>
              <a:t>Overall Survival: VTX-067 had a significantly improved survival effect at 80, 130, and 215μg VTX-067 doses in the TC-1 tumor-injected mice</a:t>
            </a:r>
          </a:p>
          <a:p>
            <a:pPr lvl="1"/>
            <a:r>
              <a:rPr lang="en-US" dirty="0"/>
              <a:t>Tumor Volume Reduction: VTX-067 significantly reduced TC-1 tumor volume with reduced  tumor volume in the 80, 130 and 215μg dosing cohorts</a:t>
            </a:r>
          </a:p>
          <a:p>
            <a:r>
              <a:rPr lang="en-US" dirty="0"/>
              <a:t>Dose-Response: There was a clear dose-response to VTX-067 with the best tumor volume reduction and survival benefit in  the TC-1 tumor-bearing mice at 215μg</a:t>
            </a:r>
          </a:p>
          <a:p>
            <a:r>
              <a:rPr lang="en-US" dirty="0"/>
              <a:t>The Secondary Endpoints of The Study Were Met</a:t>
            </a:r>
          </a:p>
          <a:p>
            <a:pPr lvl="1"/>
            <a:r>
              <a:rPr lang="en-US" dirty="0"/>
              <a:t>Reactogenicity: VTX-067 is well tolerated with a favorable safety profile. There was no reactogenicity and observed no serious adverse events</a:t>
            </a:r>
          </a:p>
        </p:txBody>
      </p:sp>
      <p:sp>
        <p:nvSpPr>
          <p:cNvPr id="5" name="TextBox 4">
            <a:extLst>
              <a:ext uri="{FF2B5EF4-FFF2-40B4-BE49-F238E27FC236}">
                <a16:creationId xmlns:a16="http://schemas.microsoft.com/office/drawing/2014/main" id="{7085C8FF-7D56-87B3-3CED-BA31DC1D362B}"/>
              </a:ext>
            </a:extLst>
          </p:cNvPr>
          <p:cNvSpPr txBox="1"/>
          <p:nvPr/>
        </p:nvSpPr>
        <p:spPr>
          <a:xfrm>
            <a:off x="2165142" y="1652994"/>
            <a:ext cx="7861715" cy="400110"/>
          </a:xfrm>
          <a:prstGeom prst="rect">
            <a:avLst/>
          </a:prstGeom>
          <a:noFill/>
        </p:spPr>
        <p:txBody>
          <a:bodyPr wrap="square">
            <a:spAutoFit/>
          </a:bodyPr>
          <a:lstStyle/>
          <a:p>
            <a:r>
              <a:rPr lang="it-IT" sz="2000" b="1" i="1" dirty="0">
                <a:solidFill>
                  <a:schemeClr val="bg1"/>
                </a:solidFill>
                <a:latin typeface="Proxima Nova Alt Rg" panose="02000506030000020004"/>
              </a:rPr>
              <a:t>Achieved Significant Overall Survival and Tumor Reduction</a:t>
            </a:r>
            <a:endParaRPr lang="en-US" sz="2000" b="1" dirty="0">
              <a:solidFill>
                <a:schemeClr val="bg1"/>
              </a:solidFill>
              <a:latin typeface="Proxima Nova Alt Rg" panose="02000506030000020004"/>
            </a:endParaRPr>
          </a:p>
        </p:txBody>
      </p:sp>
    </p:spTree>
    <p:extLst>
      <p:ext uri="{BB962C8B-B14F-4D97-AF65-F5344CB8AC3E}">
        <p14:creationId xmlns:p14="http://schemas.microsoft.com/office/powerpoint/2010/main" val="1593935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3FE02-8DD4-C002-9CAD-4E1A2CC7CB15}"/>
              </a:ext>
            </a:extLst>
          </p:cNvPr>
          <p:cNvSpPr>
            <a:spLocks noGrp="1"/>
          </p:cNvSpPr>
          <p:nvPr>
            <p:ph type="title"/>
          </p:nvPr>
        </p:nvSpPr>
        <p:spPr/>
        <p:txBody>
          <a:bodyPr>
            <a:noAutofit/>
          </a:bodyPr>
          <a:lstStyle/>
          <a:p>
            <a:r>
              <a:rPr lang="en-US" sz="2800" dirty="0"/>
              <a:t>VTX-067 Pre-IND FDA Meeting: FDA Response=Platform Validation (Value of Our CMC/Peptide Selection, Etc.)</a:t>
            </a:r>
          </a:p>
        </p:txBody>
      </p:sp>
      <p:graphicFrame>
        <p:nvGraphicFramePr>
          <p:cNvPr id="6" name="Table 7">
            <a:extLst>
              <a:ext uri="{FF2B5EF4-FFF2-40B4-BE49-F238E27FC236}">
                <a16:creationId xmlns:a16="http://schemas.microsoft.com/office/drawing/2014/main" id="{64BEB4DE-E1A1-6880-D98B-A5D129BFCBCB}"/>
              </a:ext>
            </a:extLst>
          </p:cNvPr>
          <p:cNvGraphicFramePr>
            <a:graphicFrameLocks noGrp="1"/>
          </p:cNvGraphicFramePr>
          <p:nvPr/>
        </p:nvGraphicFramePr>
        <p:xfrm>
          <a:off x="752432" y="2262035"/>
          <a:ext cx="11104288" cy="3901440"/>
        </p:xfrm>
        <a:graphic>
          <a:graphicData uri="http://schemas.openxmlformats.org/drawingml/2006/table">
            <a:tbl>
              <a:tblPr firstRow="1" bandRow="1"/>
              <a:tblGrid>
                <a:gridCol w="2389745">
                  <a:extLst>
                    <a:ext uri="{9D8B030D-6E8A-4147-A177-3AD203B41FA5}">
                      <a16:colId xmlns:a16="http://schemas.microsoft.com/office/drawing/2014/main" val="1353404849"/>
                    </a:ext>
                  </a:extLst>
                </a:gridCol>
                <a:gridCol w="8714543">
                  <a:extLst>
                    <a:ext uri="{9D8B030D-6E8A-4147-A177-3AD203B41FA5}">
                      <a16:colId xmlns:a16="http://schemas.microsoft.com/office/drawing/2014/main" val="53037776"/>
                    </a:ext>
                  </a:extLst>
                </a:gridCol>
              </a:tblGrid>
              <a:tr h="924988">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u="none" kern="1200" dirty="0">
                          <a:solidFill>
                            <a:schemeClr val="tx1"/>
                          </a:solidFill>
                          <a:effectLst/>
                          <a:latin typeface="Proxima Nova Alt Rg"/>
                          <a:ea typeface="+mn-ea"/>
                          <a:cs typeface="+mn-cs"/>
                        </a:rPr>
                        <a:t>Science Requirements: Safety &amp; Efficacy</a:t>
                      </a:r>
                    </a:p>
                  </a:txBody>
                  <a:tcPr marL="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168275" marR="0" lvl="1"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1200" dirty="0">
                          <a:solidFill>
                            <a:schemeClr val="tx1"/>
                          </a:solidFill>
                          <a:effectLst/>
                          <a:latin typeface="Proxima Nova Alt Rg"/>
                          <a:ea typeface="+mn-ea"/>
                          <a:cs typeface="+mn-cs"/>
                        </a:rPr>
                        <a:t>Efficacy</a:t>
                      </a:r>
                    </a:p>
                    <a:p>
                      <a:pPr marL="625475" marR="0" lvl="2" indent="-168275"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1800" b="0" kern="1200" dirty="0">
                          <a:solidFill>
                            <a:schemeClr val="tx1"/>
                          </a:solidFill>
                          <a:effectLst/>
                          <a:latin typeface="Proxima Nova Alt Rg"/>
                          <a:ea typeface="+mn-ea"/>
                          <a:cs typeface="+mn-cs"/>
                        </a:rPr>
                        <a:t>Outstanding results/survival in E6/E7</a:t>
                      </a:r>
                    </a:p>
                    <a:p>
                      <a:pPr marL="625475" marR="0" lvl="2" indent="-168275"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1800" b="0" u="none" kern="1200" dirty="0">
                          <a:solidFill>
                            <a:schemeClr val="tx1"/>
                          </a:solidFill>
                          <a:effectLst/>
                          <a:latin typeface="Proxima Nova Alt Rg"/>
                          <a:ea typeface="+mn-ea"/>
                          <a:cs typeface="+mn-cs"/>
                        </a:rPr>
                        <a:t>Excellent safety in E6/E7 studies</a:t>
                      </a:r>
                      <a:endParaRPr lang="en-US" sz="1800" b="0" kern="1200" dirty="0">
                        <a:solidFill>
                          <a:schemeClr val="tx1"/>
                        </a:solidFill>
                        <a:effectLst/>
                        <a:latin typeface="Proxima Nova Alt Rg"/>
                        <a:ea typeface="+mn-ea"/>
                        <a:cs typeface="+mn-cs"/>
                      </a:endParaRPr>
                    </a:p>
                  </a:txBody>
                  <a:tcPr marL="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5664468"/>
                  </a:ext>
                </a:extLst>
              </a:tr>
              <a:tr h="123190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effectLst/>
                          <a:latin typeface="Proxima Nova Alt Rg"/>
                          <a:ea typeface="+mn-ea"/>
                          <a:cs typeface="+mn-cs"/>
                        </a:rPr>
                        <a:t>Operating Requirements: CMC is the Most Important Issue</a:t>
                      </a:r>
                    </a:p>
                  </a:txBody>
                  <a:tcPr marL="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168275" marR="0" lvl="1"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1200" dirty="0">
                          <a:solidFill>
                            <a:schemeClr val="tx1"/>
                          </a:solidFill>
                          <a:effectLst/>
                          <a:latin typeface="Proxima Nova Alt Rg"/>
                          <a:ea typeface="+mn-ea"/>
                          <a:cs typeface="+mn-cs"/>
                        </a:rPr>
                        <a:t>FDA provided valuable feedback supporting Voltron’s development path for E6/E7 program</a:t>
                      </a:r>
                    </a:p>
                    <a:p>
                      <a:pPr marL="168275" marR="0" lvl="1"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1200" dirty="0">
                          <a:solidFill>
                            <a:schemeClr val="tx1"/>
                          </a:solidFill>
                          <a:effectLst/>
                          <a:latin typeface="Proxima Nova Alt Rg"/>
                          <a:ea typeface="+mn-ea"/>
                          <a:cs typeface="+mn-cs"/>
                        </a:rPr>
                        <a:t>Our development approach and protocols were confirmed by the FDA’s recommendations</a:t>
                      </a:r>
                    </a:p>
                  </a:txBody>
                  <a:tcPr marL="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1279822"/>
                  </a:ext>
                </a:extLst>
              </a:tr>
              <a:tr h="66040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effectLst/>
                          <a:latin typeface="Proxima Nova Alt Rg"/>
                          <a:ea typeface="+mn-ea"/>
                          <a:cs typeface="+mn-cs"/>
                        </a:rPr>
                        <a:t>Conclusion:</a:t>
                      </a:r>
                    </a:p>
                  </a:txBody>
                  <a:tcPr marL="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168275" marR="0" lvl="1"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kern="1200" dirty="0">
                          <a:solidFill>
                            <a:schemeClr val="tx1"/>
                          </a:solidFill>
                          <a:effectLst/>
                          <a:latin typeface="Proxima Nova Alt Rg"/>
                          <a:ea typeface="+mn-ea"/>
                          <a:cs typeface="+mn-cs"/>
                        </a:rPr>
                        <a:t>This feedback on Voltron’s CMC with the FDA is critical and extremely valuable</a:t>
                      </a:r>
                    </a:p>
                    <a:p>
                      <a:pPr marL="625475" marR="0" lvl="2" indent="-168275"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1600" b="1" kern="1200" dirty="0">
                          <a:solidFill>
                            <a:schemeClr val="tx1"/>
                          </a:solidFill>
                          <a:effectLst/>
                          <a:latin typeface="Proxima Nova Alt Rg"/>
                          <a:ea typeface="+mn-ea"/>
                          <a:cs typeface="+mn-cs"/>
                        </a:rPr>
                        <a:t>Affords use with any new targets in Immuno-Oncology and Infectious Diseases</a:t>
                      </a:r>
                    </a:p>
                    <a:p>
                      <a:pPr marL="625475" marR="0" lvl="2" indent="-168275"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1600" b="1" kern="1200" dirty="0">
                          <a:solidFill>
                            <a:schemeClr val="tx1"/>
                          </a:solidFill>
                          <a:effectLst/>
                          <a:latin typeface="Proxima Nova Alt Rg"/>
                          <a:ea typeface="+mn-ea"/>
                          <a:cs typeface="+mn-cs"/>
                        </a:rPr>
                        <a:t>Allows the company to accurately generate timelines, budgets, vendor requirements, etc.</a:t>
                      </a:r>
                    </a:p>
                  </a:txBody>
                  <a:tcPr marL="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8988739"/>
                  </a:ext>
                </a:extLst>
              </a:tr>
            </a:tbl>
          </a:graphicData>
        </a:graphic>
      </p:graphicFrame>
      <p:sp>
        <p:nvSpPr>
          <p:cNvPr id="7" name="Rectangle 6">
            <a:extLst>
              <a:ext uri="{FF2B5EF4-FFF2-40B4-BE49-F238E27FC236}">
                <a16:creationId xmlns:a16="http://schemas.microsoft.com/office/drawing/2014/main" id="{463C30A0-DB74-4DD3-8938-D6D62B75A883}"/>
              </a:ext>
            </a:extLst>
          </p:cNvPr>
          <p:cNvSpPr/>
          <p:nvPr/>
        </p:nvSpPr>
        <p:spPr>
          <a:xfrm>
            <a:off x="742041" y="1508273"/>
            <a:ext cx="11125070" cy="753762"/>
          </a:xfrm>
          <a:prstGeom prst="rect">
            <a:avLst/>
          </a:prstGeom>
          <a:solidFill>
            <a:srgbClr val="27388D"/>
          </a:solidFill>
          <a:ln w="12700" cap="flat" cmpd="sng" algn="ctr">
            <a:solidFill>
              <a:srgbClr val="DDDDD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Pts val="2000"/>
              <a:buFontTx/>
              <a:buNone/>
              <a:tabLst/>
              <a:defRPr/>
            </a:pPr>
            <a:r>
              <a:rPr kumimoji="0" lang="en-US" sz="2000" b="1" i="0" u="none" strike="noStrike" kern="0" cap="none" spc="0" normalizeH="0" baseline="0" noProof="0" dirty="0">
                <a:ln>
                  <a:noFill/>
                </a:ln>
                <a:solidFill>
                  <a:srgbClr val="FFFFFF"/>
                </a:solidFill>
                <a:effectLst/>
                <a:uLnTx/>
                <a:uFillTx/>
                <a:latin typeface="Proxima Nova Alt Rg"/>
                <a:ea typeface="+mn-ea"/>
                <a:cs typeface="+mn-cs"/>
              </a:rPr>
              <a:t>FDA Pre-IND Responses Significantly Reduces Platform Risk and Increases Visibility to First-in-Human Studies</a:t>
            </a:r>
          </a:p>
        </p:txBody>
      </p:sp>
    </p:spTree>
    <p:extLst>
      <p:ext uri="{BB962C8B-B14F-4D97-AF65-F5344CB8AC3E}">
        <p14:creationId xmlns:p14="http://schemas.microsoft.com/office/powerpoint/2010/main" val="3977933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AFDF52F-EABF-3CDC-EF53-A2142867C711}"/>
              </a:ext>
            </a:extLst>
          </p:cNvPr>
          <p:cNvSpPr/>
          <p:nvPr/>
        </p:nvSpPr>
        <p:spPr>
          <a:xfrm>
            <a:off x="621992" y="1516047"/>
            <a:ext cx="10965772" cy="6835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2D476461-955F-9029-A2E9-A69A1256AABF}"/>
              </a:ext>
            </a:extLst>
          </p:cNvPr>
          <p:cNvSpPr>
            <a:spLocks noGrp="1"/>
          </p:cNvSpPr>
          <p:nvPr>
            <p:ph type="title"/>
          </p:nvPr>
        </p:nvSpPr>
        <p:spPr/>
        <p:txBody>
          <a:bodyPr>
            <a:normAutofit/>
          </a:bodyPr>
          <a:lstStyle/>
          <a:p>
            <a:r>
              <a:rPr lang="en-US" dirty="0"/>
              <a:t>Voltron Summary Highlights </a:t>
            </a:r>
            <a:br>
              <a:rPr lang="en-US" dirty="0"/>
            </a:br>
            <a:endParaRPr lang="en-US" sz="2200" i="1" dirty="0">
              <a:latin typeface="Proxima Nova Alt Rg" panose="02000506030000020004"/>
            </a:endParaRPr>
          </a:p>
        </p:txBody>
      </p:sp>
      <p:sp>
        <p:nvSpPr>
          <p:cNvPr id="3" name="Content Placeholder 2">
            <a:extLst>
              <a:ext uri="{FF2B5EF4-FFF2-40B4-BE49-F238E27FC236}">
                <a16:creationId xmlns:a16="http://schemas.microsoft.com/office/drawing/2014/main" id="{11071D07-743F-D071-CE6E-CDF92A19D4A0}"/>
              </a:ext>
            </a:extLst>
          </p:cNvPr>
          <p:cNvSpPr>
            <a:spLocks noGrp="1"/>
          </p:cNvSpPr>
          <p:nvPr>
            <p:ph idx="1"/>
          </p:nvPr>
        </p:nvSpPr>
        <p:spPr>
          <a:xfrm>
            <a:off x="514109" y="2432482"/>
            <a:ext cx="11058766" cy="3685189"/>
          </a:xfrm>
        </p:spPr>
        <p:txBody>
          <a:bodyPr>
            <a:normAutofit fontScale="92500" lnSpcReduction="20000"/>
          </a:bodyPr>
          <a:lstStyle/>
          <a:p>
            <a:r>
              <a:rPr lang="en-US" b="1" dirty="0"/>
              <a:t>Proposed liquidity event/public offering and significant R&amp;D milestones in 2025</a:t>
            </a:r>
          </a:p>
          <a:p>
            <a:r>
              <a:rPr lang="en-US" dirty="0"/>
              <a:t>Proprietary technology platform developed and licensed from MGH and Harvard, with world-class research scientists participating in clinical trials</a:t>
            </a:r>
          </a:p>
          <a:p>
            <a:r>
              <a:rPr lang="en-US" dirty="0"/>
              <a:t>Platform provides multiple opportunities for cancer and infectious diseases</a:t>
            </a:r>
          </a:p>
          <a:p>
            <a:r>
              <a:rPr lang="en-US" dirty="0"/>
              <a:t>VTX-067 for HPV related cancer (lead indication), Head and Neck, Cervical, and Anal Cancers</a:t>
            </a:r>
          </a:p>
          <a:p>
            <a:r>
              <a:rPr lang="en-US" dirty="0"/>
              <a:t>VTX-0P4 for Prostate, Bladder and Renal Cancers </a:t>
            </a:r>
          </a:p>
          <a:p>
            <a:r>
              <a:rPr lang="en-US" dirty="0"/>
              <a:t>Extremely strong pre-clinical data provides confidence for potential multiple combination drugs </a:t>
            </a:r>
          </a:p>
          <a:p>
            <a:pPr lvl="1"/>
            <a:r>
              <a:rPr lang="en-US" dirty="0"/>
              <a:t>Pre-clinical data shows significant efficacy with a favorable tolerability and safety profile</a:t>
            </a:r>
          </a:p>
          <a:p>
            <a:r>
              <a:rPr lang="en-US" dirty="0"/>
              <a:t>Received a $5.88M award from the DoD for treatments for cancer and infectious development in June 2023</a:t>
            </a:r>
          </a:p>
          <a:p>
            <a:r>
              <a:rPr lang="en-US" dirty="0"/>
              <a:t>Product development driven by a strong management team of highly-experienced healthcare industry executives</a:t>
            </a:r>
          </a:p>
        </p:txBody>
      </p:sp>
      <p:sp>
        <p:nvSpPr>
          <p:cNvPr id="7" name="TextBox 6">
            <a:extLst>
              <a:ext uri="{FF2B5EF4-FFF2-40B4-BE49-F238E27FC236}">
                <a16:creationId xmlns:a16="http://schemas.microsoft.com/office/drawing/2014/main" id="{A7ED217E-D82F-06A7-EAA4-E7D59355A28C}"/>
              </a:ext>
            </a:extLst>
          </p:cNvPr>
          <p:cNvSpPr txBox="1"/>
          <p:nvPr/>
        </p:nvSpPr>
        <p:spPr>
          <a:xfrm>
            <a:off x="530812" y="1690270"/>
            <a:ext cx="11512859" cy="369332"/>
          </a:xfrm>
          <a:prstGeom prst="rect">
            <a:avLst/>
          </a:prstGeom>
          <a:noFill/>
        </p:spPr>
        <p:txBody>
          <a:bodyPr wrap="square">
            <a:spAutoFit/>
          </a:bodyPr>
          <a:lstStyle/>
          <a:p>
            <a:r>
              <a:rPr lang="en-US" sz="1800" b="1" i="1" dirty="0">
                <a:solidFill>
                  <a:schemeClr val="bg1"/>
                </a:solidFill>
                <a:latin typeface="Proxima Nova Alt Rg" panose="02000506030000020004"/>
              </a:rPr>
              <a:t>Dedicated to Developing Innovative Treatments for Cancer and Infectious Diseases</a:t>
            </a:r>
            <a:endParaRPr lang="en-US" b="1" dirty="0">
              <a:solidFill>
                <a:schemeClr val="bg1"/>
              </a:solidFill>
            </a:endParaRPr>
          </a:p>
        </p:txBody>
      </p:sp>
    </p:spTree>
    <p:extLst>
      <p:ext uri="{BB962C8B-B14F-4D97-AF65-F5344CB8AC3E}">
        <p14:creationId xmlns:p14="http://schemas.microsoft.com/office/powerpoint/2010/main" val="154056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92511-FAB4-E052-2729-878539E7DF6F}"/>
              </a:ext>
            </a:extLst>
          </p:cNvPr>
          <p:cNvSpPr>
            <a:spLocks noGrp="1"/>
          </p:cNvSpPr>
          <p:nvPr>
            <p:ph type="ctrTitle"/>
          </p:nvPr>
        </p:nvSpPr>
        <p:spPr/>
        <p:txBody>
          <a:bodyPr/>
          <a:lstStyle/>
          <a:p>
            <a:r>
              <a:rPr lang="en-US" dirty="0"/>
              <a:t>Contact</a:t>
            </a:r>
          </a:p>
        </p:txBody>
      </p:sp>
      <p:sp>
        <p:nvSpPr>
          <p:cNvPr id="5" name="TextBox 4">
            <a:extLst>
              <a:ext uri="{FF2B5EF4-FFF2-40B4-BE49-F238E27FC236}">
                <a16:creationId xmlns:a16="http://schemas.microsoft.com/office/drawing/2014/main" id="{9D9E3B01-41BC-D3F4-52CF-85F95DF05912}"/>
              </a:ext>
            </a:extLst>
          </p:cNvPr>
          <p:cNvSpPr txBox="1"/>
          <p:nvPr/>
        </p:nvSpPr>
        <p:spPr>
          <a:xfrm>
            <a:off x="646329" y="3648435"/>
            <a:ext cx="6094902"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Proxima Nova Alt Rg"/>
                <a:ea typeface="+mn-ea"/>
                <a:cs typeface="+mn-cs"/>
              </a:rPr>
              <a:t>Pat Gallagher</a:t>
            </a:r>
            <a:r>
              <a:rPr kumimoji="0" lang="en-US" sz="1800" b="0" i="0" u="none" strike="noStrike" kern="1200" cap="none" spc="0" normalizeH="0" baseline="0" noProof="0" dirty="0">
                <a:ln>
                  <a:noFill/>
                </a:ln>
                <a:solidFill>
                  <a:srgbClr val="000000"/>
                </a:solidFill>
                <a:effectLst/>
                <a:uLnTx/>
                <a:uFillTx/>
                <a:latin typeface="Proxima Nova Alt Rg"/>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Proxima Nova Alt Rg"/>
                <a:ea typeface="+mn-ea"/>
                <a:cs typeface="+mn-cs"/>
              </a:rPr>
              <a:t>Chief Executive Officer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Proxima Nova Alt Rg"/>
                <a:ea typeface="+mn-ea"/>
                <a:cs typeface="+mn-cs"/>
              </a:rPr>
              <a:t>+1 973-216-6014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Proxima Nova Alt Rg"/>
                <a:ea typeface="+mn-ea"/>
                <a:cs typeface="+mn-cs"/>
              </a:rPr>
              <a:t>pgallagher@luciuspartnersllc.com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Proxima Nova Alt Rg"/>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Proxima Nova Alt Rg"/>
              <a:ea typeface="+mn-ea"/>
              <a:cs typeface="+mn-cs"/>
            </a:endParaRPr>
          </a:p>
        </p:txBody>
      </p:sp>
      <p:grpSp>
        <p:nvGrpSpPr>
          <p:cNvPr id="3" name="Group 2">
            <a:extLst>
              <a:ext uri="{FF2B5EF4-FFF2-40B4-BE49-F238E27FC236}">
                <a16:creationId xmlns:a16="http://schemas.microsoft.com/office/drawing/2014/main" id="{568D0A99-8417-920A-8834-05613C8F4D62}"/>
              </a:ext>
            </a:extLst>
          </p:cNvPr>
          <p:cNvGrpSpPr/>
          <p:nvPr/>
        </p:nvGrpSpPr>
        <p:grpSpPr>
          <a:xfrm>
            <a:off x="514109" y="6346658"/>
            <a:ext cx="11312934" cy="511342"/>
            <a:chOff x="514109" y="6346658"/>
            <a:chExt cx="11312934" cy="511342"/>
          </a:xfrm>
        </p:grpSpPr>
        <p:grpSp>
          <p:nvGrpSpPr>
            <p:cNvPr id="4" name="Group 3">
              <a:extLst>
                <a:ext uri="{FF2B5EF4-FFF2-40B4-BE49-F238E27FC236}">
                  <a16:creationId xmlns:a16="http://schemas.microsoft.com/office/drawing/2014/main" id="{E8A4C9DF-3FA7-DEAF-8A1B-4F6C38E71899}"/>
                </a:ext>
              </a:extLst>
            </p:cNvPr>
            <p:cNvGrpSpPr/>
            <p:nvPr userDrawn="1"/>
          </p:nvGrpSpPr>
          <p:grpSpPr>
            <a:xfrm>
              <a:off x="514109" y="6346658"/>
              <a:ext cx="10049617" cy="454604"/>
              <a:chOff x="-1" y="851000"/>
              <a:chExt cx="11992319" cy="635392"/>
            </a:xfrm>
          </p:grpSpPr>
          <p:sp>
            <p:nvSpPr>
              <p:cNvPr id="8" name="Rectangle 7">
                <a:extLst>
                  <a:ext uri="{FF2B5EF4-FFF2-40B4-BE49-F238E27FC236}">
                    <a16:creationId xmlns:a16="http://schemas.microsoft.com/office/drawing/2014/main" id="{311388D3-E2B3-B66A-4287-02C496569F4B}"/>
                  </a:ext>
                </a:extLst>
              </p:cNvPr>
              <p:cNvSpPr/>
              <p:nvPr userDrawn="1"/>
            </p:nvSpPr>
            <p:spPr>
              <a:xfrm>
                <a:off x="-1" y="860552"/>
                <a:ext cx="10028346" cy="587248"/>
              </a:xfrm>
              <a:custGeom>
                <a:avLst/>
                <a:gdLst>
                  <a:gd name="connsiteX0" fmla="*/ 0 w 9537539"/>
                  <a:gd name="connsiteY0" fmla="*/ 0 h 365125"/>
                  <a:gd name="connsiteX1" fmla="*/ 9537539 w 9537539"/>
                  <a:gd name="connsiteY1" fmla="*/ 0 h 365125"/>
                  <a:gd name="connsiteX2" fmla="*/ 9537539 w 9537539"/>
                  <a:gd name="connsiteY2" fmla="*/ 365125 h 365125"/>
                  <a:gd name="connsiteX3" fmla="*/ 0 w 9537539"/>
                  <a:gd name="connsiteY3" fmla="*/ 365125 h 365125"/>
                  <a:gd name="connsiteX4" fmla="*/ 0 w 9537539"/>
                  <a:gd name="connsiteY4" fmla="*/ 0 h 365125"/>
                  <a:gd name="connsiteX0" fmla="*/ 0 w 9537539"/>
                  <a:gd name="connsiteY0" fmla="*/ 0 h 365125"/>
                  <a:gd name="connsiteX1" fmla="*/ 9537539 w 9537539"/>
                  <a:gd name="connsiteY1" fmla="*/ 0 h 365125"/>
                  <a:gd name="connsiteX2" fmla="*/ 9294470 w 9537539"/>
                  <a:gd name="connsiteY2" fmla="*/ 365125 h 365125"/>
                  <a:gd name="connsiteX3" fmla="*/ 0 w 9537539"/>
                  <a:gd name="connsiteY3" fmla="*/ 365125 h 365125"/>
                  <a:gd name="connsiteX4" fmla="*/ 0 w 9537539"/>
                  <a:gd name="connsiteY4" fmla="*/ 0 h 365125"/>
                  <a:gd name="connsiteX0" fmla="*/ 0 w 9537539"/>
                  <a:gd name="connsiteY0" fmla="*/ 0 h 386894"/>
                  <a:gd name="connsiteX1" fmla="*/ 9537539 w 9537539"/>
                  <a:gd name="connsiteY1" fmla="*/ 0 h 386894"/>
                  <a:gd name="connsiteX2" fmla="*/ 9440201 w 9537539"/>
                  <a:gd name="connsiteY2" fmla="*/ 386894 h 386894"/>
                  <a:gd name="connsiteX3" fmla="*/ 0 w 9537539"/>
                  <a:gd name="connsiteY3" fmla="*/ 365125 h 386894"/>
                  <a:gd name="connsiteX4" fmla="*/ 0 w 9537539"/>
                  <a:gd name="connsiteY4" fmla="*/ 0 h 386894"/>
                  <a:gd name="connsiteX0" fmla="*/ 0 w 9537539"/>
                  <a:gd name="connsiteY0" fmla="*/ 0 h 381490"/>
                  <a:gd name="connsiteX1" fmla="*/ 9537539 w 9537539"/>
                  <a:gd name="connsiteY1" fmla="*/ 0 h 381490"/>
                  <a:gd name="connsiteX2" fmla="*/ 9502280 w 9537539"/>
                  <a:gd name="connsiteY2" fmla="*/ 381490 h 381490"/>
                  <a:gd name="connsiteX3" fmla="*/ 0 w 9537539"/>
                  <a:gd name="connsiteY3" fmla="*/ 365125 h 381490"/>
                  <a:gd name="connsiteX4" fmla="*/ 0 w 9537539"/>
                  <a:gd name="connsiteY4" fmla="*/ 0 h 381490"/>
                  <a:gd name="connsiteX0" fmla="*/ 0 w 9537539"/>
                  <a:gd name="connsiteY0" fmla="*/ 0 h 388327"/>
                  <a:gd name="connsiteX1" fmla="*/ 9537539 w 9537539"/>
                  <a:gd name="connsiteY1" fmla="*/ 0 h 388327"/>
                  <a:gd name="connsiteX2" fmla="*/ 9386327 w 9537539"/>
                  <a:gd name="connsiteY2" fmla="*/ 388327 h 388327"/>
                  <a:gd name="connsiteX3" fmla="*/ 0 w 9537539"/>
                  <a:gd name="connsiteY3" fmla="*/ 365125 h 388327"/>
                  <a:gd name="connsiteX4" fmla="*/ 0 w 9537539"/>
                  <a:gd name="connsiteY4" fmla="*/ 0 h 388327"/>
                  <a:gd name="connsiteX0" fmla="*/ 0 w 9537539"/>
                  <a:gd name="connsiteY0" fmla="*/ 0 h 395164"/>
                  <a:gd name="connsiteX1" fmla="*/ 9537539 w 9537539"/>
                  <a:gd name="connsiteY1" fmla="*/ 0 h 395164"/>
                  <a:gd name="connsiteX2" fmla="*/ 9463629 w 9537539"/>
                  <a:gd name="connsiteY2" fmla="*/ 395164 h 395164"/>
                  <a:gd name="connsiteX3" fmla="*/ 0 w 9537539"/>
                  <a:gd name="connsiteY3" fmla="*/ 365125 h 395164"/>
                  <a:gd name="connsiteX4" fmla="*/ 0 w 9537539"/>
                  <a:gd name="connsiteY4" fmla="*/ 0 h 395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7539" h="395164">
                    <a:moveTo>
                      <a:pt x="0" y="0"/>
                    </a:moveTo>
                    <a:lnTo>
                      <a:pt x="9537539" y="0"/>
                    </a:lnTo>
                    <a:lnTo>
                      <a:pt x="9463629" y="395164"/>
                    </a:lnTo>
                    <a:lnTo>
                      <a:pt x="0" y="365125"/>
                    </a:lnTo>
                    <a:lnTo>
                      <a:pt x="0" y="0"/>
                    </a:lnTo>
                    <a:close/>
                  </a:path>
                </a:pathLst>
              </a:custGeom>
              <a:gradFill flip="none" rotWithShape="1">
                <a:gsLst>
                  <a:gs pos="0">
                    <a:schemeClr val="accent4"/>
                  </a:gs>
                  <a:gs pos="37000">
                    <a:schemeClr val="accent5"/>
                  </a:gs>
                  <a:gs pos="81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ompany name&#10;&#10;Description automatically generated">
                <a:extLst>
                  <a:ext uri="{FF2B5EF4-FFF2-40B4-BE49-F238E27FC236}">
                    <a16:creationId xmlns:a16="http://schemas.microsoft.com/office/drawing/2014/main" id="{5807BA59-ED7A-07CE-024E-833A70398FA2}"/>
                  </a:ext>
                </a:extLst>
              </p:cNvPr>
              <p:cNvPicPr>
                <a:picLocks noChangeAspect="1"/>
              </p:cNvPicPr>
              <p:nvPr userDrawn="1"/>
            </p:nvPicPr>
            <p:blipFill rotWithShape="1">
              <a:blip r:embed="rId3"/>
              <a:srcRect l="9887" t="35105" r="8931" b="35528"/>
              <a:stretch/>
            </p:blipFill>
            <p:spPr>
              <a:xfrm>
                <a:off x="10235860" y="851000"/>
                <a:ext cx="1756458" cy="635392"/>
              </a:xfrm>
              <a:prstGeom prst="rect">
                <a:avLst/>
              </a:prstGeom>
            </p:spPr>
          </p:pic>
        </p:grpSp>
        <p:pic>
          <p:nvPicPr>
            <p:cNvPr id="6" name="Picture 6" descr="Massachusetts General Hospital - Wikipedia">
              <a:extLst>
                <a:ext uri="{FF2B5EF4-FFF2-40B4-BE49-F238E27FC236}">
                  <a16:creationId xmlns:a16="http://schemas.microsoft.com/office/drawing/2014/main" id="{0314F47B-9C17-2368-76CF-4D495048DDF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393905" y="6414356"/>
              <a:ext cx="433138" cy="4152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arvard University - Wikipedia">
              <a:extLst>
                <a:ext uri="{FF2B5EF4-FFF2-40B4-BE49-F238E27FC236}">
                  <a16:creationId xmlns:a16="http://schemas.microsoft.com/office/drawing/2014/main" id="{84DC7A83-1951-EA7D-776A-56A517B1155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74227" y="6346658"/>
              <a:ext cx="528033" cy="51134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18710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8C366BD-2FA5-909E-A11B-25EF6247B5BA}"/>
              </a:ext>
            </a:extLst>
          </p:cNvPr>
          <p:cNvSpPr/>
          <p:nvPr/>
        </p:nvSpPr>
        <p:spPr>
          <a:xfrm>
            <a:off x="495300" y="1523370"/>
            <a:ext cx="10149026" cy="8337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13B229-C9F3-12C6-1CCF-899D1A9AA35B}"/>
              </a:ext>
            </a:extLst>
          </p:cNvPr>
          <p:cNvSpPr>
            <a:spLocks noGrp="1"/>
          </p:cNvSpPr>
          <p:nvPr>
            <p:ph type="title"/>
          </p:nvPr>
        </p:nvSpPr>
        <p:spPr/>
        <p:txBody>
          <a:bodyPr anchor="ctr" anchorCtr="0"/>
          <a:lstStyle/>
          <a:p>
            <a:r>
              <a:rPr kumimoji="0" lang="en-US" sz="3200" b="1" i="0" u="none" strike="noStrike" kern="1200" cap="none" spc="0" normalizeH="0" baseline="0" noProof="0" dirty="0">
                <a:ln>
                  <a:noFill/>
                </a:ln>
                <a:solidFill>
                  <a:srgbClr val="000000"/>
                </a:solidFill>
                <a:effectLst/>
                <a:uLnTx/>
                <a:uFillTx/>
                <a:latin typeface="Century Gothic" panose="020B0502020202020204" pitchFamily="34" charset="0"/>
                <a:ea typeface="+mj-ea"/>
                <a:cs typeface="+mj-cs"/>
              </a:rPr>
              <a:t>Voltron Corporate Overview</a:t>
            </a:r>
            <a:endParaRPr lang="en-US" dirty="0"/>
          </a:p>
        </p:txBody>
      </p:sp>
      <p:sp>
        <p:nvSpPr>
          <p:cNvPr id="3" name="Content Placeholder 2">
            <a:extLst>
              <a:ext uri="{FF2B5EF4-FFF2-40B4-BE49-F238E27FC236}">
                <a16:creationId xmlns:a16="http://schemas.microsoft.com/office/drawing/2014/main" id="{47D6F634-A88E-6F48-F806-8E2B3E3C394C}"/>
              </a:ext>
            </a:extLst>
          </p:cNvPr>
          <p:cNvSpPr>
            <a:spLocks noGrp="1"/>
          </p:cNvSpPr>
          <p:nvPr>
            <p:ph idx="1"/>
          </p:nvPr>
        </p:nvSpPr>
        <p:spPr>
          <a:xfrm>
            <a:off x="495300" y="2334827"/>
            <a:ext cx="11058766" cy="3924886"/>
          </a:xfrm>
        </p:spPr>
        <p:txBody>
          <a:bodyPr>
            <a:normAutofit lnSpcReduction="10000"/>
          </a:bodyPr>
          <a:lstStyle/>
          <a:p>
            <a:pPr marL="0" indent="0">
              <a:spcBef>
                <a:spcPts val="600"/>
              </a:spcBef>
              <a:buNone/>
            </a:pPr>
            <a:endParaRPr lang="en-US" sz="1800" b="1" i="0" u="none" strike="noStrike" kern="1200" spc="0" baseline="0" dirty="0">
              <a:ln>
                <a:noFill/>
              </a:ln>
              <a:solidFill>
                <a:srgbClr val="000000"/>
              </a:solidFill>
              <a:effectLst/>
              <a:latin typeface="Proxima Nova Alt Rg" panose="02000506030000020004"/>
            </a:endParaRPr>
          </a:p>
          <a:p>
            <a:pPr marL="0" indent="0">
              <a:spcBef>
                <a:spcPts val="600"/>
              </a:spcBef>
              <a:buNone/>
            </a:pPr>
            <a:r>
              <a:rPr lang="en-US" sz="1800" b="1" i="0" u="none" strike="noStrike" kern="1200" spc="0" baseline="0" dirty="0">
                <a:ln>
                  <a:noFill/>
                </a:ln>
                <a:solidFill>
                  <a:srgbClr val="000000"/>
                </a:solidFill>
                <a:effectLst/>
                <a:latin typeface="Proxima Nova Alt Rg" panose="02000506030000020004"/>
              </a:rPr>
              <a:t>Focused on bringing therapeutic and prophylactic immunotherapies</a:t>
            </a:r>
            <a:r>
              <a:rPr lang="en-US" sz="1800" b="1" i="1" u="none" strike="noStrike" kern="1200" spc="0" baseline="0" dirty="0">
                <a:ln>
                  <a:noFill/>
                </a:ln>
                <a:solidFill>
                  <a:srgbClr val="000000"/>
                </a:solidFill>
                <a:effectLst/>
                <a:latin typeface="Proxima Nova Alt Rg" panose="02000506030000020004"/>
              </a:rPr>
              <a:t> </a:t>
            </a:r>
            <a:r>
              <a:rPr lang="en-US" sz="1800" b="1" i="0" u="none" strike="noStrike" kern="1200" spc="0" baseline="0" dirty="0">
                <a:ln>
                  <a:noFill/>
                </a:ln>
                <a:solidFill>
                  <a:srgbClr val="000000"/>
                </a:solidFill>
                <a:effectLst/>
                <a:latin typeface="Proxima Nova Alt Rg" panose="02000506030000020004"/>
              </a:rPr>
              <a:t>to patients with certain cancers or existing/emerging infectious diseases</a:t>
            </a:r>
            <a:br>
              <a:rPr lang="en-US" sz="1800" b="1" i="0" u="none" strike="noStrike" kern="1200" dirty="0">
                <a:solidFill>
                  <a:srgbClr val="000000"/>
                </a:solidFill>
                <a:effectLst/>
                <a:latin typeface="Proxima Nova Alt Rg" panose="02000506030000020004"/>
                <a:cs typeface="Calibri" panose="020F0502020204030204" pitchFamily="34" charset="0"/>
              </a:rPr>
            </a:br>
            <a:endParaRPr lang="en-US" sz="1800" b="1" dirty="0">
              <a:solidFill>
                <a:srgbClr val="000000"/>
              </a:solidFill>
              <a:latin typeface="Proxima Nova Alt Rg" panose="02000506030000020004"/>
            </a:endParaRPr>
          </a:p>
          <a:p>
            <a:pPr marL="0" marR="0" indent="0" algn="l" rtl="0" eaLnBrk="1" fontAlgn="auto" latinLnBrk="0" hangingPunct="1">
              <a:spcBef>
                <a:spcPts val="600"/>
              </a:spcBef>
              <a:spcAft>
                <a:spcPts val="0"/>
              </a:spcAft>
              <a:buNone/>
            </a:pPr>
            <a:r>
              <a:rPr lang="en-US" sz="1800" b="1" i="0" u="none" strike="noStrike" kern="1200" spc="0" baseline="0" dirty="0">
                <a:ln>
                  <a:noFill/>
                </a:ln>
                <a:solidFill>
                  <a:srgbClr val="000000"/>
                </a:solidFill>
                <a:effectLst/>
                <a:latin typeface="Proxima Nova Alt Rg" panose="02000506030000020004"/>
              </a:rPr>
              <a:t>Platform discovered at Harvard/Massachusetts General Hospital (MGH)/Vaccine &amp; Immunotherapy Center (VIC). Voltron has licensed </a:t>
            </a:r>
            <a:r>
              <a:rPr lang="en-US" sz="1800" b="1" dirty="0">
                <a:solidFill>
                  <a:srgbClr val="000000"/>
                </a:solidFill>
                <a:latin typeface="Proxima Nova Alt Rg" panose="02000506030000020004"/>
              </a:rPr>
              <a:t>w</a:t>
            </a:r>
            <a:r>
              <a:rPr lang="en-US" sz="1800" b="1" i="0" u="none" strike="noStrike" kern="1200" spc="0" baseline="0" dirty="0">
                <a:ln>
                  <a:noFill/>
                </a:ln>
                <a:solidFill>
                  <a:srgbClr val="000000"/>
                </a:solidFill>
                <a:effectLst/>
                <a:latin typeface="Proxima Nova Alt Rg" panose="02000506030000020004"/>
              </a:rPr>
              <a:t>orld-wide </a:t>
            </a:r>
            <a:r>
              <a:rPr lang="en-US" sz="1800" b="1" dirty="0">
                <a:solidFill>
                  <a:srgbClr val="000000"/>
                </a:solidFill>
                <a:latin typeface="Proxima Nova Alt Rg" panose="02000506030000020004"/>
              </a:rPr>
              <a:t>r</a:t>
            </a:r>
            <a:r>
              <a:rPr lang="en-US" sz="1800" b="1" i="0" u="none" strike="noStrike" kern="1200" spc="0" baseline="0" dirty="0">
                <a:ln>
                  <a:noFill/>
                </a:ln>
                <a:solidFill>
                  <a:srgbClr val="000000"/>
                </a:solidFill>
                <a:effectLst/>
                <a:latin typeface="Proxima Nova Alt Rg" panose="02000506030000020004"/>
              </a:rPr>
              <a:t>ights </a:t>
            </a:r>
            <a:r>
              <a:rPr lang="en-US" sz="1800" b="1" dirty="0">
                <a:solidFill>
                  <a:srgbClr val="000000"/>
                </a:solidFill>
                <a:latin typeface="Proxima Nova Alt Rg" panose="02000506030000020004"/>
              </a:rPr>
              <a:t>to the Platform</a:t>
            </a:r>
            <a:endParaRPr lang="en-US" sz="1800" b="0" i="0" u="none" strike="noStrike" kern="1200" spc="0" baseline="0" dirty="0">
              <a:ln>
                <a:noFill/>
              </a:ln>
              <a:solidFill>
                <a:srgbClr val="000000"/>
              </a:solidFill>
              <a:effectLst/>
              <a:latin typeface="Proxima Nova Alt Rg" panose="02000506030000020004"/>
            </a:endParaRPr>
          </a:p>
          <a:p>
            <a:pPr marL="740664" lvl="1" indent="-283464">
              <a:spcBef>
                <a:spcPts val="600"/>
              </a:spcBef>
            </a:pPr>
            <a:r>
              <a:rPr lang="en-US" b="0" u="none" strike="noStrike" kern="1200" spc="0" baseline="0" dirty="0">
                <a:ln>
                  <a:noFill/>
                </a:ln>
                <a:solidFill>
                  <a:srgbClr val="000000"/>
                </a:solidFill>
                <a:effectLst/>
                <a:latin typeface="Proxima Nova Alt Rg" panose="02000506030000020004"/>
              </a:rPr>
              <a:t>Research and development collaboration with a world class team of research scientists at Harvard/MGH</a:t>
            </a:r>
            <a:endParaRPr lang="en-US" b="0" u="none" strike="noStrike" dirty="0">
              <a:effectLst/>
              <a:latin typeface="Arial" panose="020B0604020202020204" pitchFamily="34" charset="0"/>
            </a:endParaRPr>
          </a:p>
          <a:p>
            <a:pPr marL="0" marR="0" indent="0" algn="l" rtl="0" eaLnBrk="1" fontAlgn="auto" latinLnBrk="0" hangingPunct="1">
              <a:spcBef>
                <a:spcPts val="600"/>
              </a:spcBef>
              <a:spcAft>
                <a:spcPts val="0"/>
              </a:spcAft>
              <a:buNone/>
            </a:pPr>
            <a:r>
              <a:rPr lang="en-US" sz="1800" b="1" i="0" u="none" strike="noStrike" kern="1200" spc="0" baseline="0" dirty="0">
                <a:ln>
                  <a:noFill/>
                </a:ln>
                <a:solidFill>
                  <a:srgbClr val="000000"/>
                </a:solidFill>
                <a:effectLst/>
                <a:latin typeface="Proxima Nova Alt Rg" panose="02000506030000020004"/>
              </a:rPr>
              <a:t>Voltron’s Immune Activation Platform – P</a:t>
            </a:r>
            <a:r>
              <a:rPr lang="en-US" sz="1800" b="1" dirty="0">
                <a:solidFill>
                  <a:srgbClr val="000000"/>
                </a:solidFill>
                <a:latin typeface="Proxima Nova Alt Rg" panose="02000506030000020004"/>
              </a:rPr>
              <a:t>rovides maximum flexibility/ability to attach and deliver a targeted payload to enhance potency toward tumors and infectious pathogens</a:t>
            </a:r>
          </a:p>
          <a:p>
            <a:pPr marL="740664" lvl="1" indent="-283464">
              <a:spcBef>
                <a:spcPts val="600"/>
              </a:spcBef>
            </a:pPr>
            <a:r>
              <a:rPr lang="en-US" b="0" u="none" strike="noStrike" kern="1200" spc="0" baseline="0" dirty="0">
                <a:ln>
                  <a:noFill/>
                </a:ln>
                <a:solidFill>
                  <a:srgbClr val="000000"/>
                </a:solidFill>
                <a:effectLst/>
                <a:latin typeface="Proxima Nova Alt Rg" panose="02000506030000020004"/>
              </a:rPr>
              <a:t>Initial oncology targets include (VTX-067) Head and Neck, Cervical, (VTX-0P4) Prostate, Bladder, Kidney Cancers </a:t>
            </a:r>
            <a:endParaRPr lang="en-US" b="0" u="none" strike="noStrike" dirty="0">
              <a:effectLst/>
              <a:latin typeface="Arial" panose="020B0604020202020204" pitchFamily="34" charset="0"/>
            </a:endParaRPr>
          </a:p>
          <a:p>
            <a:pPr marL="740664" lvl="1" indent="-283464">
              <a:spcBef>
                <a:spcPts val="600"/>
              </a:spcBef>
            </a:pPr>
            <a:r>
              <a:rPr lang="en-US" b="0" u="none" strike="noStrike" kern="1200" spc="0" baseline="0" dirty="0">
                <a:ln>
                  <a:noFill/>
                </a:ln>
                <a:solidFill>
                  <a:srgbClr val="000000"/>
                </a:solidFill>
                <a:effectLst/>
                <a:latin typeface="Proxima Nova Alt Rg" panose="02000506030000020004"/>
              </a:rPr>
              <a:t>Initial infectious disease targets include current Flu Strains, and Pox Viruses</a:t>
            </a:r>
          </a:p>
          <a:p>
            <a:pPr marL="0" indent="0">
              <a:spcBef>
                <a:spcPts val="600"/>
              </a:spcBef>
              <a:buNone/>
            </a:pPr>
            <a:r>
              <a:rPr lang="en-US" sz="1800" b="1" dirty="0">
                <a:solidFill>
                  <a:srgbClr val="000000"/>
                </a:solidFill>
                <a:latin typeface="Proxima Nova Alt Rg" panose="02000506030000020004"/>
              </a:rPr>
              <a:t>Pre-Clinical data showed significant improvement in overall survival and tumor reduction and was well tolerated with no adverse events</a:t>
            </a:r>
          </a:p>
          <a:p>
            <a:pPr marL="457200" lvl="1" indent="0">
              <a:spcBef>
                <a:spcPts val="600"/>
              </a:spcBef>
              <a:buNone/>
            </a:pPr>
            <a:endParaRPr lang="en-US" sz="1600" b="0" u="none" strike="noStrike" kern="1200" spc="0" baseline="0" dirty="0">
              <a:ln>
                <a:noFill/>
              </a:ln>
              <a:solidFill>
                <a:srgbClr val="000000"/>
              </a:solidFill>
              <a:effectLst/>
              <a:latin typeface="Proxima Nova Alt Rg" panose="02000506030000020004"/>
            </a:endParaRPr>
          </a:p>
          <a:p>
            <a:pPr marL="740664" lvl="1" indent="-283464">
              <a:spcBef>
                <a:spcPts val="600"/>
              </a:spcBef>
            </a:pPr>
            <a:endParaRPr lang="en-US" sz="1600" dirty="0">
              <a:solidFill>
                <a:srgbClr val="000000"/>
              </a:solidFill>
              <a:latin typeface="Proxima Nova Alt Rg" panose="02000506030000020004"/>
            </a:endParaRPr>
          </a:p>
        </p:txBody>
      </p:sp>
      <p:sp>
        <p:nvSpPr>
          <p:cNvPr id="5" name="TextBox 4">
            <a:extLst>
              <a:ext uri="{FF2B5EF4-FFF2-40B4-BE49-F238E27FC236}">
                <a16:creationId xmlns:a16="http://schemas.microsoft.com/office/drawing/2014/main" id="{04490E82-59CC-2322-DC7C-82A6214F8A7E}"/>
              </a:ext>
            </a:extLst>
          </p:cNvPr>
          <p:cNvSpPr txBox="1"/>
          <p:nvPr/>
        </p:nvSpPr>
        <p:spPr>
          <a:xfrm>
            <a:off x="788266" y="1585516"/>
            <a:ext cx="10619543" cy="646331"/>
          </a:xfrm>
          <a:prstGeom prst="rect">
            <a:avLst/>
          </a:prstGeom>
          <a:noFill/>
        </p:spPr>
        <p:txBody>
          <a:bodyPr wrap="square">
            <a:spAutoFit/>
          </a:bodyPr>
          <a:lstStyle/>
          <a:p>
            <a:r>
              <a:rPr kumimoji="0" lang="en-US" sz="1800" b="1" i="1" u="none" strike="noStrike" kern="1200" cap="none" spc="0" normalizeH="0" baseline="0" noProof="0" dirty="0">
                <a:ln>
                  <a:noFill/>
                </a:ln>
                <a:solidFill>
                  <a:schemeClr val="bg1"/>
                </a:solidFill>
                <a:effectLst/>
                <a:uLnTx/>
                <a:uFillTx/>
                <a:latin typeface="Proxima Nova Alt Rg" panose="02000506030000020004"/>
                <a:ea typeface="+mj-ea"/>
                <a:cs typeface="+mj-cs"/>
              </a:rPr>
              <a:t>Innovative Technology Platform Focused on Providing Novel and Highly Efficacious Treatments for Cancers and Infectious Diseases</a:t>
            </a:r>
            <a:endParaRPr lang="en-US" b="1" dirty="0">
              <a:solidFill>
                <a:schemeClr val="bg1"/>
              </a:solidFill>
              <a:latin typeface="Proxima Nova Alt Rg" panose="02000506030000020004"/>
            </a:endParaRPr>
          </a:p>
        </p:txBody>
      </p:sp>
    </p:spTree>
    <p:extLst>
      <p:ext uri="{BB962C8B-B14F-4D97-AF65-F5344CB8AC3E}">
        <p14:creationId xmlns:p14="http://schemas.microsoft.com/office/powerpoint/2010/main" val="1713949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3DB86-4ECC-9FBF-4502-F29EAAE6D5C4}"/>
              </a:ext>
            </a:extLst>
          </p:cNvPr>
          <p:cNvSpPr>
            <a:spLocks noGrp="1"/>
          </p:cNvSpPr>
          <p:nvPr>
            <p:ph type="title"/>
          </p:nvPr>
        </p:nvSpPr>
        <p:spPr/>
        <p:txBody>
          <a:bodyPr anchor="ctr" anchorCtr="0"/>
          <a:lstStyle/>
          <a:p>
            <a:r>
              <a:rPr kumimoji="0" lang="en-US" sz="3200" b="1" i="0" u="none" strike="noStrike" kern="1200" cap="none" spc="0" normalizeH="0" baseline="0" noProof="0" dirty="0">
                <a:ln>
                  <a:noFill/>
                </a:ln>
                <a:solidFill>
                  <a:srgbClr val="000000"/>
                </a:solidFill>
                <a:effectLst/>
                <a:uLnTx/>
                <a:uFillTx/>
                <a:latin typeface="Century Gothic" panose="020B0502020202020204" pitchFamily="34" charset="0"/>
                <a:ea typeface="+mj-ea"/>
                <a:cs typeface="+mj-cs"/>
              </a:rPr>
              <a:t>Voltron Corporate Overview </a:t>
            </a:r>
            <a:r>
              <a:rPr kumimoji="0" lang="en-US" sz="2400" b="1" i="0" u="none" strike="noStrike" kern="1200" cap="none" spc="0" normalizeH="0" baseline="0" noProof="0" dirty="0" err="1">
                <a:ln>
                  <a:noFill/>
                </a:ln>
                <a:solidFill>
                  <a:srgbClr val="000000"/>
                </a:solidFill>
                <a:effectLst/>
                <a:uLnTx/>
                <a:uFillTx/>
                <a:latin typeface="Century Gothic" panose="020B0502020202020204" pitchFamily="34" charset="0"/>
                <a:ea typeface="+mj-ea"/>
                <a:cs typeface="+mj-cs"/>
              </a:rPr>
              <a:t>Con’t</a:t>
            </a:r>
            <a:endParaRPr lang="en-US" dirty="0"/>
          </a:p>
        </p:txBody>
      </p:sp>
      <p:sp>
        <p:nvSpPr>
          <p:cNvPr id="5" name="Content Placeholder 2">
            <a:extLst>
              <a:ext uri="{FF2B5EF4-FFF2-40B4-BE49-F238E27FC236}">
                <a16:creationId xmlns:a16="http://schemas.microsoft.com/office/drawing/2014/main" id="{0887C0B4-FC03-6A00-CA03-47F9C5C6D96A}"/>
              </a:ext>
            </a:extLst>
          </p:cNvPr>
          <p:cNvSpPr>
            <a:spLocks noGrp="1"/>
          </p:cNvSpPr>
          <p:nvPr>
            <p:ph idx="1"/>
          </p:nvPr>
        </p:nvSpPr>
        <p:spPr>
          <a:xfrm>
            <a:off x="514109" y="2286000"/>
            <a:ext cx="11083842" cy="3873062"/>
          </a:xfrm>
        </p:spPr>
        <p:txBody>
          <a:bodyPr>
            <a:normAutofit fontScale="92500" lnSpcReduction="10000"/>
          </a:bodyPr>
          <a:lstStyle/>
          <a:p>
            <a:pPr marL="0" indent="0">
              <a:spcBef>
                <a:spcPts val="600"/>
              </a:spcBef>
              <a:buNone/>
            </a:pPr>
            <a:endParaRPr lang="en-US" sz="1600" b="1" i="0" u="none" strike="noStrike" kern="1200" spc="0" baseline="0" dirty="0">
              <a:ln>
                <a:noFill/>
              </a:ln>
              <a:solidFill>
                <a:srgbClr val="000000"/>
              </a:solidFill>
              <a:effectLst/>
              <a:latin typeface="Proxima Nova Alt Rg" panose="02000506030000020004"/>
            </a:endParaRPr>
          </a:p>
          <a:p>
            <a:pPr marL="0" indent="0">
              <a:spcBef>
                <a:spcPts val="600"/>
              </a:spcBef>
              <a:buNone/>
            </a:pPr>
            <a:r>
              <a:rPr lang="en-US" sz="1800" b="1" dirty="0">
                <a:solidFill>
                  <a:srgbClr val="000000"/>
                </a:solidFill>
                <a:latin typeface="Proxima Nova Alt Rg" panose="02000506030000020004"/>
              </a:rPr>
              <a:t>D</a:t>
            </a:r>
            <a:r>
              <a:rPr lang="en-US" sz="1800" b="1" i="0" u="none" strike="noStrike" kern="1200" spc="0" baseline="0" dirty="0">
                <a:ln>
                  <a:noFill/>
                </a:ln>
                <a:solidFill>
                  <a:srgbClr val="000000"/>
                </a:solidFill>
                <a:effectLst/>
                <a:latin typeface="Proxima Nova Alt Rg" panose="02000506030000020004"/>
              </a:rPr>
              <a:t>epartment of Defense (DoD) awarded $5.88 million for pipeline-enhancing work in infectious diseases including recent flu strain, pox-based viruses, and an additional target</a:t>
            </a:r>
          </a:p>
          <a:p>
            <a:pPr marL="0" lvl="1" indent="0">
              <a:spcBef>
                <a:spcPts val="600"/>
              </a:spcBef>
              <a:buSzPct val="115000"/>
              <a:buNone/>
            </a:pPr>
            <a:endParaRPr lang="en-US" b="1" dirty="0">
              <a:solidFill>
                <a:srgbClr val="000000"/>
              </a:solidFill>
              <a:latin typeface="Proxima Nova Alt Rg" panose="02000506030000020004"/>
              <a:cs typeface="+mn-cs"/>
            </a:endParaRPr>
          </a:p>
          <a:p>
            <a:pPr marL="0" lvl="1" indent="0">
              <a:spcBef>
                <a:spcPts val="600"/>
              </a:spcBef>
              <a:buSzPct val="115000"/>
              <a:buNone/>
            </a:pPr>
            <a:r>
              <a:rPr lang="en-US" b="1" dirty="0">
                <a:solidFill>
                  <a:srgbClr val="000000"/>
                </a:solidFill>
                <a:latin typeface="Proxima Nova Alt Rg" panose="02000506030000020004"/>
                <a:cs typeface="+mn-cs"/>
              </a:rPr>
              <a:t>Numerous business development opportunities for platform licensing. Focused on platform as monotherapy or in combination with existing products. For example, initial data suggests enhanced efficacy when combined with PD1/Checkpoint Inhibitors such as Keytruda</a:t>
            </a:r>
            <a:endParaRPr lang="en-US" b="1" dirty="0">
              <a:solidFill>
                <a:srgbClr val="000000"/>
              </a:solidFill>
              <a:highlight>
                <a:srgbClr val="FFFF00"/>
              </a:highlight>
              <a:latin typeface="Proxima Nova Alt Rg" panose="02000506030000020004"/>
              <a:cs typeface="+mn-cs"/>
            </a:endParaRPr>
          </a:p>
          <a:p>
            <a:pPr marL="0" lvl="1" indent="0">
              <a:spcBef>
                <a:spcPts val="600"/>
              </a:spcBef>
              <a:buSzPct val="115000"/>
              <a:buNone/>
            </a:pPr>
            <a:endParaRPr lang="en-US" b="1" dirty="0">
              <a:solidFill>
                <a:srgbClr val="000000"/>
              </a:solidFill>
              <a:latin typeface="Proxima Nova Alt Rg" panose="02000506030000020004"/>
              <a:cs typeface="+mn-cs"/>
            </a:endParaRPr>
          </a:p>
          <a:p>
            <a:pPr marL="0" lvl="1" indent="0">
              <a:spcBef>
                <a:spcPts val="600"/>
              </a:spcBef>
              <a:buSzPct val="115000"/>
              <a:buNone/>
            </a:pPr>
            <a:r>
              <a:rPr lang="en-US" b="1" dirty="0">
                <a:solidFill>
                  <a:srgbClr val="000000"/>
                </a:solidFill>
                <a:latin typeface="Proxima Nova Alt Rg" panose="02000506030000020004"/>
                <a:cs typeface="+mn-cs"/>
              </a:rPr>
              <a:t>Voltron’s unique Chemistry, Manufacturing, and Controls (CMC) platform provides improved speed of development and flexibility and reduces costs</a:t>
            </a:r>
          </a:p>
          <a:p>
            <a:pPr marL="0" lvl="1" indent="0">
              <a:spcBef>
                <a:spcPts val="600"/>
              </a:spcBef>
              <a:buSzPct val="115000"/>
              <a:buNone/>
            </a:pPr>
            <a:endParaRPr lang="en-US" b="1" dirty="0">
              <a:solidFill>
                <a:srgbClr val="000000"/>
              </a:solidFill>
              <a:latin typeface="Proxima Nova Alt Rg" panose="02000506030000020004"/>
              <a:cs typeface="+mn-cs"/>
            </a:endParaRPr>
          </a:p>
          <a:p>
            <a:pPr marL="0" lvl="1" indent="0">
              <a:spcBef>
                <a:spcPts val="600"/>
              </a:spcBef>
              <a:buSzPct val="115000"/>
              <a:buNone/>
            </a:pPr>
            <a:r>
              <a:rPr lang="en-US" b="1" dirty="0">
                <a:solidFill>
                  <a:srgbClr val="000000"/>
                </a:solidFill>
                <a:latin typeface="Proxima Nova Alt Rg" panose="02000506030000020004"/>
                <a:cs typeface="+mn-cs"/>
              </a:rPr>
              <a:t>The management team includes highly experienced healthcare industry executives</a:t>
            </a:r>
          </a:p>
          <a:p>
            <a:pPr marL="0" lvl="1" indent="0">
              <a:spcBef>
                <a:spcPts val="600"/>
              </a:spcBef>
              <a:buSzPct val="115000"/>
              <a:buNone/>
            </a:pPr>
            <a:endParaRPr lang="en-US" b="1" dirty="0">
              <a:solidFill>
                <a:srgbClr val="000000"/>
              </a:solidFill>
              <a:latin typeface="Proxima Nova Alt Rg" panose="02000506030000020004"/>
              <a:cs typeface="+mn-cs"/>
            </a:endParaRPr>
          </a:p>
          <a:p>
            <a:pPr marL="0" lvl="1" indent="0">
              <a:spcBef>
                <a:spcPts val="600"/>
              </a:spcBef>
              <a:buSzPct val="115000"/>
              <a:buNone/>
            </a:pPr>
            <a:r>
              <a:rPr lang="en-US" b="1" dirty="0">
                <a:solidFill>
                  <a:srgbClr val="000000"/>
                </a:solidFill>
                <a:latin typeface="Proxima Nova Alt Rg" panose="02000506030000020004"/>
                <a:cs typeface="+mn-cs"/>
              </a:rPr>
              <a:t>Strong intellectual property position. Opportunities to rapidly expand and broaden the IP portfolio</a:t>
            </a:r>
          </a:p>
        </p:txBody>
      </p:sp>
      <p:sp>
        <p:nvSpPr>
          <p:cNvPr id="3" name="Rectangle: Rounded Corners 2">
            <a:extLst>
              <a:ext uri="{FF2B5EF4-FFF2-40B4-BE49-F238E27FC236}">
                <a16:creationId xmlns:a16="http://schemas.microsoft.com/office/drawing/2014/main" id="{5F21DFF3-76B1-364D-E92C-D5CA0CB0F0E6}"/>
              </a:ext>
            </a:extLst>
          </p:cNvPr>
          <p:cNvSpPr/>
          <p:nvPr/>
        </p:nvSpPr>
        <p:spPr>
          <a:xfrm>
            <a:off x="495300" y="1518824"/>
            <a:ext cx="10149026" cy="8337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6887330-B283-3AD9-0644-50FB417845B9}"/>
              </a:ext>
            </a:extLst>
          </p:cNvPr>
          <p:cNvSpPr txBox="1"/>
          <p:nvPr/>
        </p:nvSpPr>
        <p:spPr>
          <a:xfrm>
            <a:off x="788266" y="1580970"/>
            <a:ext cx="10619543" cy="646331"/>
          </a:xfrm>
          <a:prstGeom prst="rect">
            <a:avLst/>
          </a:prstGeom>
          <a:noFill/>
        </p:spPr>
        <p:txBody>
          <a:bodyPr wrap="square">
            <a:spAutoFit/>
          </a:bodyPr>
          <a:lstStyle/>
          <a:p>
            <a:r>
              <a:rPr kumimoji="0" lang="en-US" sz="1800" b="1" i="1" u="none" strike="noStrike" kern="1200" cap="none" spc="0" normalizeH="0" baseline="0" noProof="0" dirty="0">
                <a:ln>
                  <a:noFill/>
                </a:ln>
                <a:solidFill>
                  <a:schemeClr val="bg1"/>
                </a:solidFill>
                <a:effectLst/>
                <a:uLnTx/>
                <a:uFillTx/>
                <a:latin typeface="Proxima Nova Alt Rg" panose="02000506030000020004"/>
                <a:ea typeface="+mj-ea"/>
                <a:cs typeface="+mj-cs"/>
              </a:rPr>
              <a:t>Innovative Technology Platform Focused on Providing Novel and Highly Efficacious Treatments for Cancers and Infectious Diseases</a:t>
            </a:r>
            <a:endParaRPr lang="en-US" b="1" dirty="0">
              <a:solidFill>
                <a:schemeClr val="bg1"/>
              </a:solidFill>
              <a:latin typeface="Proxima Nova Alt Rg" panose="02000506030000020004"/>
            </a:endParaRPr>
          </a:p>
        </p:txBody>
      </p:sp>
    </p:spTree>
    <p:extLst>
      <p:ext uri="{BB962C8B-B14F-4D97-AF65-F5344CB8AC3E}">
        <p14:creationId xmlns:p14="http://schemas.microsoft.com/office/powerpoint/2010/main" val="2881357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5F652-E5E1-B921-7A8B-34652895BD18}"/>
              </a:ext>
            </a:extLst>
          </p:cNvPr>
          <p:cNvSpPr>
            <a:spLocks noGrp="1"/>
          </p:cNvSpPr>
          <p:nvPr>
            <p:ph type="title"/>
          </p:nvPr>
        </p:nvSpPr>
        <p:spPr/>
        <p:txBody>
          <a:bodyPr>
            <a:normAutofit fontScale="90000"/>
          </a:bodyPr>
          <a:lstStyle/>
          <a:p>
            <a:r>
              <a:rPr lang="en-US" dirty="0"/>
              <a:t>Voltron Team – An Outstanding Track Record</a:t>
            </a:r>
            <a:br>
              <a:rPr lang="en-US" dirty="0"/>
            </a:br>
            <a:r>
              <a:rPr lang="en-US" sz="2200" b="0" i="1" dirty="0">
                <a:ea typeface="Calibri" panose="020F0502020204030204" pitchFamily="34" charset="0"/>
              </a:rPr>
              <a:t>H</a:t>
            </a:r>
            <a:r>
              <a:rPr lang="en-US" sz="2200" b="0" i="1" dirty="0">
                <a:effectLst/>
                <a:ea typeface="Calibri" panose="020F0502020204030204" pitchFamily="34" charset="0"/>
              </a:rPr>
              <a:t>ighly experienced Voltron team driving this initiative has collectively filed more than 70 INDs, executed 130+ clinical trials, authored more than 500 scientific papers, and contributed to 15 product approvals and 16 product launches</a:t>
            </a:r>
            <a:endParaRPr lang="en-US" b="0" i="1" dirty="0"/>
          </a:p>
        </p:txBody>
      </p:sp>
      <p:graphicFrame>
        <p:nvGraphicFramePr>
          <p:cNvPr id="5" name="Content Placeholder 3">
            <a:extLst>
              <a:ext uri="{FF2B5EF4-FFF2-40B4-BE49-F238E27FC236}">
                <a16:creationId xmlns:a16="http://schemas.microsoft.com/office/drawing/2014/main" id="{4ECAE8C0-37A7-AA0E-5FFB-4446A72252BB}"/>
              </a:ext>
            </a:extLst>
          </p:cNvPr>
          <p:cNvGraphicFramePr>
            <a:graphicFrameLocks/>
          </p:cNvGraphicFramePr>
          <p:nvPr>
            <p:extLst>
              <p:ext uri="{D42A27DB-BD31-4B8C-83A1-F6EECF244321}">
                <p14:modId xmlns:p14="http://schemas.microsoft.com/office/powerpoint/2010/main" val="931866078"/>
              </p:ext>
            </p:extLst>
          </p:nvPr>
        </p:nvGraphicFramePr>
        <p:xfrm>
          <a:off x="313405" y="1566196"/>
          <a:ext cx="11565189" cy="4412747"/>
        </p:xfrm>
        <a:graphic>
          <a:graphicData uri="http://schemas.openxmlformats.org/drawingml/2006/table">
            <a:tbl>
              <a:tblPr firstRow="1" bandRow="1"/>
              <a:tblGrid>
                <a:gridCol w="3879033">
                  <a:extLst>
                    <a:ext uri="{9D8B030D-6E8A-4147-A177-3AD203B41FA5}">
                      <a16:colId xmlns:a16="http://schemas.microsoft.com/office/drawing/2014/main" val="3034086828"/>
                    </a:ext>
                  </a:extLst>
                </a:gridCol>
                <a:gridCol w="4056557">
                  <a:extLst>
                    <a:ext uri="{9D8B030D-6E8A-4147-A177-3AD203B41FA5}">
                      <a16:colId xmlns:a16="http://schemas.microsoft.com/office/drawing/2014/main" val="798550512"/>
                    </a:ext>
                  </a:extLst>
                </a:gridCol>
                <a:gridCol w="3629599">
                  <a:extLst>
                    <a:ext uri="{9D8B030D-6E8A-4147-A177-3AD203B41FA5}">
                      <a16:colId xmlns:a16="http://schemas.microsoft.com/office/drawing/2014/main" val="4091469183"/>
                    </a:ext>
                  </a:extLst>
                </a:gridCol>
              </a:tblGrid>
              <a:tr h="358907">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400" dirty="0">
                          <a:solidFill>
                            <a:schemeClr val="bg1"/>
                          </a:solidFill>
                          <a:latin typeface="Proxima Nova Alt Rg"/>
                        </a:rPr>
                        <a:t>ORGANIZATION</a:t>
                      </a: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7388D"/>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400" dirty="0">
                          <a:solidFill>
                            <a:schemeClr val="bg1"/>
                          </a:solidFill>
                          <a:latin typeface="Proxima Nova Alt Rg"/>
                        </a:rPr>
                        <a:t>KEY LEADERSHIP AND ADVISORS</a:t>
                      </a: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7388D"/>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400" b="1" dirty="0">
                          <a:solidFill>
                            <a:schemeClr val="bg1"/>
                          </a:solidFill>
                          <a:latin typeface="Proxima Nova Alt Rg"/>
                        </a:rPr>
                        <a:t>EXPERIENCE</a:t>
                      </a: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7388D"/>
                    </a:solidFill>
                  </a:tcPr>
                </a:tc>
                <a:extLst>
                  <a:ext uri="{0D108BD9-81ED-4DB2-BD59-A6C34878D82A}">
                    <a16:rowId xmlns:a16="http://schemas.microsoft.com/office/drawing/2014/main" val="3188266869"/>
                  </a:ext>
                </a:extLst>
              </a:tr>
              <a:tr h="283150">
                <a:tc rowSpan="7">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800" b="1" dirty="0">
                          <a:solidFill>
                            <a:schemeClr val="tx1"/>
                          </a:solidFill>
                          <a:latin typeface="Proxima Nova Alt Rg"/>
                        </a:rPr>
                        <a:t>Voltron Therapeutics Executive Management Team</a:t>
                      </a: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latin typeface="Proxima Nova Alt Rg"/>
                        </a:rPr>
                        <a:t>Anthony Zook ;</a:t>
                      </a:r>
                      <a:r>
                        <a:rPr lang="en-US" sz="1300" dirty="0">
                          <a:latin typeface="Proxima Nova Alt Rg"/>
                        </a:rPr>
                        <a:t> Advisor</a:t>
                      </a: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100" b="0" dirty="0" err="1">
                          <a:latin typeface="Proxima Nova Alt Rg"/>
                        </a:rPr>
                        <a:t>Fmr</a:t>
                      </a:r>
                      <a:r>
                        <a:rPr lang="en-US" sz="1100" b="0" dirty="0">
                          <a:latin typeface="Proxima Nova Alt Rg"/>
                        </a:rPr>
                        <a:t>. CEO, AstraZeneca NA</a:t>
                      </a: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872141987"/>
                  </a:ext>
                </a:extLst>
              </a:tr>
              <a:tr h="283150">
                <a:tc vMerge="1">
                  <a:txBody>
                    <a:bodyPr/>
                    <a:lstStyle/>
                    <a:p>
                      <a:r>
                        <a:rPr lang="en-US" dirty="0"/>
                        <a:t>Voltron Therapeutics</a:t>
                      </a:r>
                    </a:p>
                  </a:txBody>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300" b="1" dirty="0">
                          <a:latin typeface="Proxima Nova Alt Rg"/>
                        </a:rPr>
                        <a:t>Pat Gallagher</a:t>
                      </a:r>
                      <a:r>
                        <a:rPr lang="en-US" sz="1300" dirty="0">
                          <a:latin typeface="Proxima Nova Alt Rg"/>
                        </a:rPr>
                        <a:t>; CEO, Director</a:t>
                      </a: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100" dirty="0">
                          <a:latin typeface="Proxima Nova Alt Rg"/>
                        </a:rPr>
                        <a:t>Management &amp; Finance</a:t>
                      </a: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2168360140"/>
                  </a:ext>
                </a:extLst>
              </a:tr>
              <a:tr h="28315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300" b="1" dirty="0">
                          <a:latin typeface="Proxima Nova Alt Rg"/>
                        </a:rPr>
                        <a:t>Matthew Duffy</a:t>
                      </a:r>
                      <a:r>
                        <a:rPr lang="en-US" sz="1300" dirty="0">
                          <a:latin typeface="Proxima Nova Alt Rg"/>
                        </a:rPr>
                        <a:t>; President, Director </a:t>
                      </a: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err="1">
                          <a:latin typeface="Proxima Nova Alt Rg"/>
                        </a:rPr>
                        <a:t>MedImmune</a:t>
                      </a:r>
                      <a:r>
                        <a:rPr lang="en-US" sz="1100" dirty="0">
                          <a:latin typeface="Proxima Nova Alt Rg"/>
                        </a:rPr>
                        <a:t>, Lev Pharmaceuticals</a:t>
                      </a: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869525735"/>
                  </a:ext>
                </a:extLst>
              </a:tr>
              <a:tr h="283150">
                <a:tc vMerge="1">
                  <a:txBody>
                    <a:bodyPr/>
                    <a:lstStyle/>
                    <a:p>
                      <a:endParaRPr lang="en-US" dirty="0"/>
                    </a:p>
                  </a:txBody>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300" b="1" dirty="0">
                          <a:latin typeface="Proxima Nova Alt Rg"/>
                        </a:rPr>
                        <a:t>Paul Korner</a:t>
                      </a:r>
                      <a:r>
                        <a:rPr lang="en-US" sz="1300" dirty="0">
                          <a:latin typeface="Proxima Nova Alt Rg"/>
                        </a:rPr>
                        <a:t>, MD; Director – Clinical Development</a:t>
                      </a: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Proxima Nova Alt Rg"/>
                        </a:rPr>
                        <a:t>Sarepta, </a:t>
                      </a:r>
                      <a:r>
                        <a:rPr lang="en-US" sz="1100" dirty="0" err="1">
                          <a:latin typeface="Proxima Nova Alt Rg"/>
                        </a:rPr>
                        <a:t>Axovant</a:t>
                      </a:r>
                      <a:r>
                        <a:rPr lang="en-US" sz="1100" dirty="0">
                          <a:latin typeface="Proxima Nova Alt Rg"/>
                        </a:rPr>
                        <a:t>, Ferring, Bayer, Wyeth</a:t>
                      </a: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794996249"/>
                  </a:ext>
                </a:extLst>
              </a:tr>
              <a:tr h="283150">
                <a:tc v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endParaRPr lang="en-US" sz="1400" dirty="0">
                        <a:solidFill>
                          <a:schemeClr val="bg2"/>
                        </a:solidFill>
                        <a:latin typeface="Proxima Nova Alt Rg"/>
                      </a:endParaRP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300" b="1" dirty="0">
                          <a:latin typeface="Proxima Nova Alt Rg"/>
                        </a:rPr>
                        <a:t>Simon Pedder</a:t>
                      </a:r>
                      <a:r>
                        <a:rPr lang="en-US" sz="1300" dirty="0">
                          <a:latin typeface="Proxima Nova Alt Rg"/>
                        </a:rPr>
                        <a:t>, PhD, Director</a:t>
                      </a: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err="1">
                          <a:latin typeface="Proxima Nova Alt Rg"/>
                        </a:rPr>
                        <a:t>Fmr</a:t>
                      </a:r>
                      <a:r>
                        <a:rPr lang="en-US" sz="1100" b="0" dirty="0">
                          <a:latin typeface="Proxima Nova Alt Rg"/>
                        </a:rPr>
                        <a:t>. VP Oncology, Roche</a:t>
                      </a: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276886376"/>
                  </a:ext>
                </a:extLst>
              </a:tr>
              <a:tr h="283150">
                <a:tc vMerge="1">
                  <a:txBody>
                    <a:bodyPr/>
                    <a:lstStyle/>
                    <a:p>
                      <a:pPr algn="ctr"/>
                      <a:endParaRPr lang="en-US" sz="1400" dirty="0">
                        <a:solidFill>
                          <a:schemeClr val="bg2"/>
                        </a:solidFill>
                        <a:latin typeface="Proxima Nova Alt Rg"/>
                      </a:endParaRP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algn="ctr" defTabSz="914400" rtl="0" eaLnBrk="1" latinLnBrk="0" hangingPunct="1"/>
                      <a:r>
                        <a:rPr lang="en-US" sz="1300" b="1" kern="1200" dirty="0">
                          <a:solidFill>
                            <a:schemeClr val="dk1"/>
                          </a:solidFill>
                          <a:latin typeface="Proxima Nova Alt Rg"/>
                          <a:ea typeface="+mn-ea"/>
                          <a:cs typeface="+mn-cs"/>
                        </a:rPr>
                        <a:t>Ishan </a:t>
                      </a:r>
                      <a:r>
                        <a:rPr lang="en-US" sz="1300" b="1" kern="1200" dirty="0" err="1">
                          <a:solidFill>
                            <a:schemeClr val="dk1"/>
                          </a:solidFill>
                          <a:latin typeface="Proxima Nova Alt Rg"/>
                          <a:ea typeface="+mn-ea"/>
                          <a:cs typeface="+mn-cs"/>
                        </a:rPr>
                        <a:t>Capila</a:t>
                      </a:r>
                      <a:r>
                        <a:rPr lang="en-US" sz="1300" kern="1200" dirty="0">
                          <a:solidFill>
                            <a:schemeClr val="dk1"/>
                          </a:solidFill>
                          <a:latin typeface="Proxima Nova Alt Rg"/>
                          <a:ea typeface="+mn-ea"/>
                          <a:cs typeface="+mn-cs"/>
                        </a:rPr>
                        <a:t>, PhD – CMC</a:t>
                      </a: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Proxima Nova Alt Rg"/>
                          <a:ea typeface="+mn-ea"/>
                          <a:cs typeface="+mn-cs"/>
                        </a:rPr>
                        <a:t>Momenta Pharmaceuticals</a:t>
                      </a: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578181342"/>
                  </a:ext>
                </a:extLst>
              </a:tr>
              <a:tr h="0">
                <a:tc vMerge="1">
                  <a:txBody>
                    <a:bodyPr/>
                    <a:lstStyle/>
                    <a:p>
                      <a:pPr algn="ctr"/>
                      <a:endParaRPr lang="en-US" sz="1400" dirty="0">
                        <a:solidFill>
                          <a:schemeClr val="bg2"/>
                        </a:solidFill>
                        <a:latin typeface="Proxima Nova Alt Rg"/>
                      </a:endParaRP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kern="1200" dirty="0">
                          <a:solidFill>
                            <a:schemeClr val="dk1"/>
                          </a:solidFill>
                          <a:latin typeface="Proxima Nova Alt Rg"/>
                          <a:ea typeface="+mn-ea"/>
                          <a:cs typeface="+mn-cs"/>
                        </a:rPr>
                        <a:t>George Steinfels</a:t>
                      </a:r>
                      <a:r>
                        <a:rPr lang="en-US" sz="1300" kern="1200" dirty="0">
                          <a:solidFill>
                            <a:schemeClr val="dk1"/>
                          </a:solidFill>
                          <a:latin typeface="Proxima Nova Alt Rg"/>
                          <a:ea typeface="+mn-ea"/>
                          <a:cs typeface="+mn-cs"/>
                        </a:rPr>
                        <a:t>, PhD –Clinical Operations/Regulatory</a:t>
                      </a: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Proxima Nova Alt Rg"/>
                          <a:ea typeface="+mn-ea"/>
                          <a:cs typeface="+mn-cs"/>
                        </a:rPr>
                        <a:t>Quintiles (IQVIA), DuPont Merck</a:t>
                      </a: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4068762174"/>
                  </a:ext>
                </a:extLst>
              </a:tr>
              <a:tr h="174985">
                <a:tc rowSpan="4">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800" b="1" dirty="0">
                          <a:solidFill>
                            <a:schemeClr val="tx1"/>
                          </a:solidFill>
                          <a:latin typeface="Proxima Nova Alt Rg"/>
                        </a:rPr>
                        <a:t>Vaccine &amp; Immunotherapy Center (VIC) at Mass General Hospital (MGH) and Harvard</a:t>
                      </a: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300" b="1" dirty="0">
                          <a:latin typeface="Proxima Nova Alt Rg"/>
                        </a:rPr>
                        <a:t>Mark Poznansky</a:t>
                      </a:r>
                      <a:r>
                        <a:rPr lang="en-US" sz="1300" dirty="0">
                          <a:latin typeface="Proxima Nova Alt Rg"/>
                        </a:rPr>
                        <a:t>, MD, PhD; Director, VIC</a:t>
                      </a: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100" dirty="0">
                          <a:latin typeface="Proxima Nova Alt Rg"/>
                        </a:rPr>
                        <a:t>Infectious disease immunology, translational research</a:t>
                      </a: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242858436"/>
                  </a:ext>
                </a:extLst>
              </a:tr>
              <a:tr h="424244">
                <a:tc vMerge="1">
                  <a:txBody>
                    <a:bodyPr/>
                    <a:lstStyle/>
                    <a:p>
                      <a:endParaRPr lang="en-US" dirty="0"/>
                    </a:p>
                  </a:txBody>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300" b="1" dirty="0">
                          <a:latin typeface="Proxima Nova Alt Rg"/>
                        </a:rPr>
                        <a:t>Michael Callahan</a:t>
                      </a:r>
                      <a:r>
                        <a:rPr lang="en-US" sz="1300" dirty="0">
                          <a:latin typeface="Proxima Nova Alt Rg"/>
                        </a:rPr>
                        <a:t>, MD, DTM&amp;H (UK), MSPH; Director, Translational Research, VIC</a:t>
                      </a: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100" dirty="0">
                          <a:latin typeface="Proxima Nova Alt Rg"/>
                        </a:rPr>
                        <a:t>Emerging infectious diseases, biological product development</a:t>
                      </a: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091269586"/>
                  </a:ext>
                </a:extLst>
              </a:tr>
              <a:tr h="0">
                <a:tc vMerge="1">
                  <a:txBody>
                    <a:bodyPr/>
                    <a:lstStyle/>
                    <a:p>
                      <a:endParaRPr lang="en-US" dirty="0"/>
                    </a:p>
                  </a:txBody>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300" b="1" dirty="0">
                          <a:latin typeface="Proxima Nova Alt Rg"/>
                        </a:rPr>
                        <a:t>Jeff Gelfand</a:t>
                      </a:r>
                      <a:r>
                        <a:rPr lang="en-US" sz="1300" dirty="0">
                          <a:latin typeface="Proxima Nova Alt Rg"/>
                        </a:rPr>
                        <a:t>, MD; Senior Scientist, VIC</a:t>
                      </a: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100" dirty="0">
                          <a:latin typeface="Proxima Nova Alt Rg"/>
                        </a:rPr>
                        <a:t>Infectious diseases, SAV technology inventor</a:t>
                      </a: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580135848"/>
                  </a:ext>
                </a:extLst>
              </a:tr>
              <a:tr h="609231">
                <a:tc vMerge="1">
                  <a:txBody>
                    <a:bodyPr/>
                    <a:lstStyle/>
                    <a:p>
                      <a:endParaRPr lang="en-US" sz="1400" b="1" dirty="0">
                        <a:solidFill>
                          <a:schemeClr val="tx1"/>
                        </a:solidFill>
                        <a:latin typeface="Proxima Nova Alt Rg"/>
                      </a:endParaRP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kern="1200" dirty="0">
                          <a:solidFill>
                            <a:schemeClr val="dk1"/>
                          </a:solidFill>
                          <a:latin typeface="Proxima Nova Alt Rg"/>
                          <a:ea typeface="+mn-ea"/>
                          <a:cs typeface="+mn-cs"/>
                        </a:rPr>
                        <a:t>Patrick Reeves</a:t>
                      </a:r>
                      <a:r>
                        <a:rPr lang="en-US" sz="1300" kern="1200" dirty="0">
                          <a:solidFill>
                            <a:schemeClr val="dk1"/>
                          </a:solidFill>
                          <a:latin typeface="Proxima Nova Alt Rg"/>
                          <a:ea typeface="+mn-ea"/>
                          <a:cs typeface="+mn-cs"/>
                        </a:rPr>
                        <a:t>, PhD – Investigator, Instructor</a:t>
                      </a: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Proxima Nova Alt Rg"/>
                          <a:ea typeface="+mn-ea"/>
                          <a:cs typeface="+mn-cs"/>
                        </a:rPr>
                        <a:t>Principal Investigator at VIC, Instructor at MGH, and Instructor of Harvard Medical School. Research focus on immune modulating therapies and vaccine development</a:t>
                      </a: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330621294"/>
                  </a:ext>
                </a:extLst>
              </a:tr>
            </a:tbl>
          </a:graphicData>
        </a:graphic>
      </p:graphicFrame>
    </p:spTree>
    <p:extLst>
      <p:ext uri="{BB962C8B-B14F-4D97-AF65-F5344CB8AC3E}">
        <p14:creationId xmlns:p14="http://schemas.microsoft.com/office/powerpoint/2010/main" val="486014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2E6F8-C3DA-2345-3005-3A86B05A4444}"/>
              </a:ext>
            </a:extLst>
          </p:cNvPr>
          <p:cNvSpPr>
            <a:spLocks noGrp="1"/>
          </p:cNvSpPr>
          <p:nvPr>
            <p:ph type="ctrTitle"/>
          </p:nvPr>
        </p:nvSpPr>
        <p:spPr>
          <a:xfrm>
            <a:off x="506873" y="1714500"/>
            <a:ext cx="11146059" cy="1714500"/>
          </a:xfrm>
        </p:spPr>
        <p:txBody>
          <a:bodyPr>
            <a:normAutofit/>
          </a:bodyPr>
          <a:lstStyle/>
          <a:p>
            <a:r>
              <a:rPr lang="en-US" dirty="0"/>
              <a:t>Shareholder Value Creation</a:t>
            </a:r>
          </a:p>
        </p:txBody>
      </p:sp>
      <p:sp>
        <p:nvSpPr>
          <p:cNvPr id="3" name="Subtitle 2">
            <a:extLst>
              <a:ext uri="{FF2B5EF4-FFF2-40B4-BE49-F238E27FC236}">
                <a16:creationId xmlns:a16="http://schemas.microsoft.com/office/drawing/2014/main" id="{8F93BD73-2A8B-AA92-20E5-0109FE538756}"/>
              </a:ext>
            </a:extLst>
          </p:cNvPr>
          <p:cNvSpPr>
            <a:spLocks noGrp="1"/>
          </p:cNvSpPr>
          <p:nvPr>
            <p:ph type="subTitle" idx="1"/>
          </p:nvPr>
        </p:nvSpPr>
        <p:spPr>
          <a:xfrm>
            <a:off x="506875" y="3431311"/>
            <a:ext cx="9144000" cy="1655762"/>
          </a:xfrm>
        </p:spPr>
        <p:txBody>
          <a:bodyPr>
            <a:normAutofit/>
          </a:bodyPr>
          <a:lstStyle/>
          <a:p>
            <a:pPr>
              <a:lnSpc>
                <a:spcPct val="100000"/>
              </a:lnSpc>
            </a:pPr>
            <a:r>
              <a:rPr lang="en-US" dirty="0">
                <a:solidFill>
                  <a:schemeClr val="bg1">
                    <a:lumMod val="50000"/>
                  </a:schemeClr>
                </a:solidFill>
              </a:rPr>
              <a:t>Additional R&amp;D milestones will create significant value for liquidity event/public offering and for strategic partners</a:t>
            </a:r>
          </a:p>
        </p:txBody>
      </p:sp>
      <p:grpSp>
        <p:nvGrpSpPr>
          <p:cNvPr id="4" name="Group 3">
            <a:extLst>
              <a:ext uri="{FF2B5EF4-FFF2-40B4-BE49-F238E27FC236}">
                <a16:creationId xmlns:a16="http://schemas.microsoft.com/office/drawing/2014/main" id="{008FB992-A7C7-DDAA-F405-C7E7385696CF}"/>
              </a:ext>
            </a:extLst>
          </p:cNvPr>
          <p:cNvGrpSpPr/>
          <p:nvPr/>
        </p:nvGrpSpPr>
        <p:grpSpPr>
          <a:xfrm>
            <a:off x="514109" y="6346658"/>
            <a:ext cx="11312934" cy="511342"/>
            <a:chOff x="514109" y="6346658"/>
            <a:chExt cx="11312934" cy="511342"/>
          </a:xfrm>
        </p:grpSpPr>
        <p:grpSp>
          <p:nvGrpSpPr>
            <p:cNvPr id="5" name="Group 4">
              <a:extLst>
                <a:ext uri="{FF2B5EF4-FFF2-40B4-BE49-F238E27FC236}">
                  <a16:creationId xmlns:a16="http://schemas.microsoft.com/office/drawing/2014/main" id="{E3D703E1-21BC-DA41-0E92-4590206FD5C9}"/>
                </a:ext>
              </a:extLst>
            </p:cNvPr>
            <p:cNvGrpSpPr/>
            <p:nvPr userDrawn="1"/>
          </p:nvGrpSpPr>
          <p:grpSpPr>
            <a:xfrm>
              <a:off x="514109" y="6346658"/>
              <a:ext cx="10049617" cy="454604"/>
              <a:chOff x="-1" y="851000"/>
              <a:chExt cx="11992319" cy="635392"/>
            </a:xfrm>
          </p:grpSpPr>
          <p:sp>
            <p:nvSpPr>
              <p:cNvPr id="8" name="Rectangle 7">
                <a:extLst>
                  <a:ext uri="{FF2B5EF4-FFF2-40B4-BE49-F238E27FC236}">
                    <a16:creationId xmlns:a16="http://schemas.microsoft.com/office/drawing/2014/main" id="{6B564C26-1447-B8E7-DC6F-71FE4927D118}"/>
                  </a:ext>
                </a:extLst>
              </p:cNvPr>
              <p:cNvSpPr/>
              <p:nvPr userDrawn="1"/>
            </p:nvSpPr>
            <p:spPr>
              <a:xfrm>
                <a:off x="-1" y="860552"/>
                <a:ext cx="10028346" cy="587248"/>
              </a:xfrm>
              <a:custGeom>
                <a:avLst/>
                <a:gdLst>
                  <a:gd name="connsiteX0" fmla="*/ 0 w 9537539"/>
                  <a:gd name="connsiteY0" fmla="*/ 0 h 365125"/>
                  <a:gd name="connsiteX1" fmla="*/ 9537539 w 9537539"/>
                  <a:gd name="connsiteY1" fmla="*/ 0 h 365125"/>
                  <a:gd name="connsiteX2" fmla="*/ 9537539 w 9537539"/>
                  <a:gd name="connsiteY2" fmla="*/ 365125 h 365125"/>
                  <a:gd name="connsiteX3" fmla="*/ 0 w 9537539"/>
                  <a:gd name="connsiteY3" fmla="*/ 365125 h 365125"/>
                  <a:gd name="connsiteX4" fmla="*/ 0 w 9537539"/>
                  <a:gd name="connsiteY4" fmla="*/ 0 h 365125"/>
                  <a:gd name="connsiteX0" fmla="*/ 0 w 9537539"/>
                  <a:gd name="connsiteY0" fmla="*/ 0 h 365125"/>
                  <a:gd name="connsiteX1" fmla="*/ 9537539 w 9537539"/>
                  <a:gd name="connsiteY1" fmla="*/ 0 h 365125"/>
                  <a:gd name="connsiteX2" fmla="*/ 9294470 w 9537539"/>
                  <a:gd name="connsiteY2" fmla="*/ 365125 h 365125"/>
                  <a:gd name="connsiteX3" fmla="*/ 0 w 9537539"/>
                  <a:gd name="connsiteY3" fmla="*/ 365125 h 365125"/>
                  <a:gd name="connsiteX4" fmla="*/ 0 w 9537539"/>
                  <a:gd name="connsiteY4" fmla="*/ 0 h 365125"/>
                  <a:gd name="connsiteX0" fmla="*/ 0 w 9537539"/>
                  <a:gd name="connsiteY0" fmla="*/ 0 h 386894"/>
                  <a:gd name="connsiteX1" fmla="*/ 9537539 w 9537539"/>
                  <a:gd name="connsiteY1" fmla="*/ 0 h 386894"/>
                  <a:gd name="connsiteX2" fmla="*/ 9440201 w 9537539"/>
                  <a:gd name="connsiteY2" fmla="*/ 386894 h 386894"/>
                  <a:gd name="connsiteX3" fmla="*/ 0 w 9537539"/>
                  <a:gd name="connsiteY3" fmla="*/ 365125 h 386894"/>
                  <a:gd name="connsiteX4" fmla="*/ 0 w 9537539"/>
                  <a:gd name="connsiteY4" fmla="*/ 0 h 386894"/>
                  <a:gd name="connsiteX0" fmla="*/ 0 w 9537539"/>
                  <a:gd name="connsiteY0" fmla="*/ 0 h 381490"/>
                  <a:gd name="connsiteX1" fmla="*/ 9537539 w 9537539"/>
                  <a:gd name="connsiteY1" fmla="*/ 0 h 381490"/>
                  <a:gd name="connsiteX2" fmla="*/ 9502280 w 9537539"/>
                  <a:gd name="connsiteY2" fmla="*/ 381490 h 381490"/>
                  <a:gd name="connsiteX3" fmla="*/ 0 w 9537539"/>
                  <a:gd name="connsiteY3" fmla="*/ 365125 h 381490"/>
                  <a:gd name="connsiteX4" fmla="*/ 0 w 9537539"/>
                  <a:gd name="connsiteY4" fmla="*/ 0 h 381490"/>
                  <a:gd name="connsiteX0" fmla="*/ 0 w 9537539"/>
                  <a:gd name="connsiteY0" fmla="*/ 0 h 388327"/>
                  <a:gd name="connsiteX1" fmla="*/ 9537539 w 9537539"/>
                  <a:gd name="connsiteY1" fmla="*/ 0 h 388327"/>
                  <a:gd name="connsiteX2" fmla="*/ 9386327 w 9537539"/>
                  <a:gd name="connsiteY2" fmla="*/ 388327 h 388327"/>
                  <a:gd name="connsiteX3" fmla="*/ 0 w 9537539"/>
                  <a:gd name="connsiteY3" fmla="*/ 365125 h 388327"/>
                  <a:gd name="connsiteX4" fmla="*/ 0 w 9537539"/>
                  <a:gd name="connsiteY4" fmla="*/ 0 h 388327"/>
                  <a:gd name="connsiteX0" fmla="*/ 0 w 9537539"/>
                  <a:gd name="connsiteY0" fmla="*/ 0 h 395164"/>
                  <a:gd name="connsiteX1" fmla="*/ 9537539 w 9537539"/>
                  <a:gd name="connsiteY1" fmla="*/ 0 h 395164"/>
                  <a:gd name="connsiteX2" fmla="*/ 9463629 w 9537539"/>
                  <a:gd name="connsiteY2" fmla="*/ 395164 h 395164"/>
                  <a:gd name="connsiteX3" fmla="*/ 0 w 9537539"/>
                  <a:gd name="connsiteY3" fmla="*/ 365125 h 395164"/>
                  <a:gd name="connsiteX4" fmla="*/ 0 w 9537539"/>
                  <a:gd name="connsiteY4" fmla="*/ 0 h 395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7539" h="395164">
                    <a:moveTo>
                      <a:pt x="0" y="0"/>
                    </a:moveTo>
                    <a:lnTo>
                      <a:pt x="9537539" y="0"/>
                    </a:lnTo>
                    <a:lnTo>
                      <a:pt x="9463629" y="395164"/>
                    </a:lnTo>
                    <a:lnTo>
                      <a:pt x="0" y="365125"/>
                    </a:lnTo>
                    <a:lnTo>
                      <a:pt x="0" y="0"/>
                    </a:lnTo>
                    <a:close/>
                  </a:path>
                </a:pathLst>
              </a:custGeom>
              <a:gradFill flip="none" rotWithShape="1">
                <a:gsLst>
                  <a:gs pos="0">
                    <a:schemeClr val="accent4"/>
                  </a:gs>
                  <a:gs pos="37000">
                    <a:schemeClr val="accent5"/>
                  </a:gs>
                  <a:gs pos="81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ompany name&#10;&#10;Description automatically generated">
                <a:extLst>
                  <a:ext uri="{FF2B5EF4-FFF2-40B4-BE49-F238E27FC236}">
                    <a16:creationId xmlns:a16="http://schemas.microsoft.com/office/drawing/2014/main" id="{C0803790-3A10-BF66-FED9-26559FFA43BB}"/>
                  </a:ext>
                </a:extLst>
              </p:cNvPr>
              <p:cNvPicPr>
                <a:picLocks noChangeAspect="1"/>
              </p:cNvPicPr>
              <p:nvPr userDrawn="1"/>
            </p:nvPicPr>
            <p:blipFill rotWithShape="1">
              <a:blip r:embed="rId2"/>
              <a:srcRect l="9887" t="35105" r="8931" b="35528"/>
              <a:stretch/>
            </p:blipFill>
            <p:spPr>
              <a:xfrm>
                <a:off x="10235860" y="851000"/>
                <a:ext cx="1756458" cy="635392"/>
              </a:xfrm>
              <a:prstGeom prst="rect">
                <a:avLst/>
              </a:prstGeom>
            </p:spPr>
          </p:pic>
        </p:grpSp>
        <p:pic>
          <p:nvPicPr>
            <p:cNvPr id="6" name="Picture 6" descr="Massachusetts General Hospital - Wikipedia">
              <a:extLst>
                <a:ext uri="{FF2B5EF4-FFF2-40B4-BE49-F238E27FC236}">
                  <a16:creationId xmlns:a16="http://schemas.microsoft.com/office/drawing/2014/main" id="{39EEB539-D73D-DEFE-B34A-6F54736D76F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93905" y="6414356"/>
              <a:ext cx="433138" cy="4152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arvard University - Wikipedia">
              <a:extLst>
                <a:ext uri="{FF2B5EF4-FFF2-40B4-BE49-F238E27FC236}">
                  <a16:creationId xmlns:a16="http://schemas.microsoft.com/office/drawing/2014/main" id="{4CB815EE-35C6-F12A-11F7-38370441CED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4227" y="6346658"/>
              <a:ext cx="528033" cy="51134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49515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7BC6E-1126-7CB7-D6A0-6034144956B5}"/>
              </a:ext>
            </a:extLst>
          </p:cNvPr>
          <p:cNvSpPr>
            <a:spLocks noGrp="1"/>
          </p:cNvSpPr>
          <p:nvPr>
            <p:ph type="title"/>
          </p:nvPr>
        </p:nvSpPr>
        <p:spPr/>
        <p:txBody>
          <a:bodyPr anchor="ctr" anchorCtr="0"/>
          <a:lstStyle/>
          <a:p>
            <a:r>
              <a:rPr lang="en-US" dirty="0"/>
              <a:t>2025 – Key Objectives and Milestones</a:t>
            </a:r>
          </a:p>
        </p:txBody>
      </p:sp>
      <p:sp>
        <p:nvSpPr>
          <p:cNvPr id="3" name="Content Placeholder 2">
            <a:extLst>
              <a:ext uri="{FF2B5EF4-FFF2-40B4-BE49-F238E27FC236}">
                <a16:creationId xmlns:a16="http://schemas.microsoft.com/office/drawing/2014/main" id="{4CE63BA8-0BE8-23AF-75EA-A3D1B5CF435F}"/>
              </a:ext>
            </a:extLst>
          </p:cNvPr>
          <p:cNvSpPr>
            <a:spLocks noGrp="1"/>
          </p:cNvSpPr>
          <p:nvPr>
            <p:ph idx="1"/>
          </p:nvPr>
        </p:nvSpPr>
        <p:spPr>
          <a:xfrm>
            <a:off x="514108" y="2463590"/>
            <a:ext cx="11334991" cy="3822910"/>
          </a:xfrm>
        </p:spPr>
        <p:txBody>
          <a:bodyPr>
            <a:normAutofit lnSpcReduction="10000"/>
          </a:bodyPr>
          <a:lstStyle/>
          <a:p>
            <a:r>
              <a:rPr lang="en-US" dirty="0"/>
              <a:t>2Q – Completed </a:t>
            </a:r>
            <a:r>
              <a:rPr lang="en-US" u="sng" dirty="0"/>
              <a:t>VTX-0P4 with anti-PD1 (Prostate, Bladder, and Renal Cancers) </a:t>
            </a:r>
            <a:r>
              <a:rPr lang="en-US" dirty="0"/>
              <a:t>Pre-clinical study</a:t>
            </a:r>
          </a:p>
          <a:p>
            <a:pPr lvl="2"/>
            <a:r>
              <a:rPr kumimoji="0" lang="en-US" sz="1500" b="0" u="none" strike="noStrike" kern="100" cap="none" spc="0" normalizeH="0" baseline="0" noProof="0" dirty="0">
                <a:ln>
                  <a:noFill/>
                </a:ln>
                <a:solidFill>
                  <a:srgbClr val="000000"/>
                </a:solidFill>
                <a:effectLst/>
                <a:uLnTx/>
                <a:uFillTx/>
                <a:latin typeface="Proxima Nova Alt Rg" panose="02000506030000020004"/>
                <a:ea typeface="Calibri" panose="020F0502020204030204" pitchFamily="34" charset="0"/>
                <a:cs typeface="Times New Roman" panose="02020603050405020304" pitchFamily="18" charset="0"/>
              </a:rPr>
              <a:t>Prostate-Stem-Cell-Antigen (</a:t>
            </a:r>
            <a:r>
              <a:rPr kumimoji="0" lang="en-US" sz="1500" u="none" strike="noStrike" kern="100" cap="none" spc="0" normalizeH="0" baseline="0" noProof="0" dirty="0">
                <a:ln>
                  <a:noFill/>
                </a:ln>
                <a:solidFill>
                  <a:srgbClr val="000000"/>
                </a:solidFill>
                <a:effectLst/>
                <a:uLnTx/>
                <a:uFillTx/>
                <a:latin typeface="Proxima Nova Alt Rg" panose="02000506030000020004"/>
                <a:ea typeface="Calibri" panose="020F0502020204030204" pitchFamily="34" charset="0"/>
                <a:cs typeface="Times New Roman" panose="02020603050405020304" pitchFamily="18" charset="0"/>
              </a:rPr>
              <a:t>PSCA</a:t>
            </a:r>
            <a:r>
              <a:rPr kumimoji="0" lang="en-US" sz="1500" b="0" u="none" strike="noStrike" kern="100" cap="none" spc="0" normalizeH="0" baseline="0" noProof="0" dirty="0">
                <a:ln>
                  <a:noFill/>
                </a:ln>
                <a:solidFill>
                  <a:srgbClr val="000000"/>
                </a:solidFill>
                <a:effectLst/>
                <a:uLnTx/>
                <a:uFillTx/>
                <a:latin typeface="Proxima Nova Alt Rg" panose="02000506030000020004"/>
                <a:ea typeface="Calibri" panose="020F0502020204030204" pitchFamily="34" charset="0"/>
                <a:cs typeface="Times New Roman" panose="02020603050405020304" pitchFamily="18" charset="0"/>
              </a:rPr>
              <a:t>) trial </a:t>
            </a:r>
            <a:r>
              <a:rPr kumimoji="0" lang="en-US" sz="1500" b="0" strike="noStrike" kern="100" cap="none" spc="0" normalizeH="0" baseline="0" noProof="0" dirty="0">
                <a:ln>
                  <a:noFill/>
                </a:ln>
                <a:solidFill>
                  <a:srgbClr val="000000"/>
                </a:solidFill>
                <a:effectLst/>
                <a:uLnTx/>
                <a:uFillTx/>
                <a:latin typeface="Proxima Nova Alt Rg" panose="02000506030000020004"/>
                <a:ea typeface="Calibri" panose="020F0502020204030204" pitchFamily="34" charset="0"/>
                <a:cs typeface="Times New Roman" panose="02020603050405020304" pitchFamily="18" charset="0"/>
              </a:rPr>
              <a:t>demonstrated statistically significant improvement in survival and tumor reduction</a:t>
            </a:r>
          </a:p>
          <a:p>
            <a:pPr lvl="2"/>
            <a:r>
              <a:rPr kumimoji="0" lang="en-US" sz="1500" b="0" strike="noStrike" kern="100" cap="none" spc="0" normalizeH="0" baseline="0" noProof="0" dirty="0">
                <a:ln>
                  <a:noFill/>
                </a:ln>
                <a:solidFill>
                  <a:srgbClr val="000000"/>
                </a:solidFill>
                <a:effectLst/>
                <a:uLnTx/>
                <a:uFillTx/>
                <a:latin typeface="Proxima Nova Alt Rg" panose="02000506030000020004"/>
                <a:ea typeface="Calibri" panose="020F0502020204030204" pitchFamily="34" charset="0"/>
                <a:cs typeface="Times New Roman" panose="02020603050405020304" pitchFamily="18" charset="0"/>
              </a:rPr>
              <a:t>VTX-0P4 was well tolerated with a favorable safety profile</a:t>
            </a:r>
          </a:p>
          <a:p>
            <a:pPr lvl="2"/>
            <a:r>
              <a:rPr kumimoji="0" lang="en-US" sz="1500" b="0" i="0" u="none" strike="noStrike" kern="100" cap="none" spc="0" normalizeH="0" baseline="0" noProof="0" dirty="0">
                <a:ln>
                  <a:noFill/>
                </a:ln>
                <a:solidFill>
                  <a:srgbClr val="000000"/>
                </a:solidFill>
                <a:effectLst/>
                <a:uLnTx/>
                <a:uFillTx/>
                <a:latin typeface="Proxima Nova Alt Rg" panose="02000506030000020004"/>
                <a:ea typeface="Calibri" panose="020F0502020204030204" pitchFamily="34" charset="0"/>
                <a:cs typeface="Times New Roman" panose="02020603050405020304" pitchFamily="18" charset="0"/>
              </a:rPr>
              <a:t>Positive results confirm significant value in the platform’s flexibility  </a:t>
            </a:r>
          </a:p>
          <a:p>
            <a:r>
              <a:rPr kumimoji="0" lang="en-US" sz="2000" i="0" u="none" strike="noStrike" kern="100" cap="none" spc="0" normalizeH="0" baseline="0" noProof="0" dirty="0">
                <a:ln>
                  <a:noFill/>
                </a:ln>
                <a:solidFill>
                  <a:srgbClr val="000000"/>
                </a:solidFill>
                <a:effectLst/>
                <a:uLnTx/>
                <a:uFillTx/>
                <a:latin typeface="Proxima Nova Alt Rg" panose="02000506030000020004"/>
                <a:ea typeface="Calibri" panose="020F0502020204030204" pitchFamily="34" charset="0"/>
                <a:cs typeface="Times New Roman" panose="02020603050405020304" pitchFamily="18" charset="0"/>
              </a:rPr>
              <a:t>3Q – Initiate </a:t>
            </a:r>
            <a:r>
              <a:rPr lang="en-US" u="sng" kern="100" dirty="0">
                <a:solidFill>
                  <a:srgbClr val="000000"/>
                </a:solidFill>
                <a:latin typeface="Proxima Nova Alt Rg" panose="02000506030000020004"/>
                <a:ea typeface="Calibri" panose="020F0502020204030204" pitchFamily="34" charset="0"/>
                <a:cs typeface="Times New Roman" panose="02020603050405020304" pitchFamily="18" charset="0"/>
              </a:rPr>
              <a:t>VTX-067 (Head and Neck and Cervical Cancers)</a:t>
            </a:r>
            <a:r>
              <a:rPr kumimoji="0" lang="en-US" sz="2000" u="sng" strike="noStrike" kern="100" cap="none" spc="0" normalizeH="0" baseline="0" noProof="0" dirty="0">
                <a:ln>
                  <a:noFill/>
                </a:ln>
                <a:solidFill>
                  <a:srgbClr val="000000"/>
                </a:solidFill>
                <a:effectLst/>
                <a:uLnTx/>
                <a:uFillTx/>
                <a:latin typeface="Proxima Nova Alt Rg" panose="02000506030000020004"/>
                <a:ea typeface="Calibri" panose="020F0502020204030204" pitchFamily="34" charset="0"/>
                <a:cs typeface="Times New Roman" panose="02020603050405020304" pitchFamily="18" charset="0"/>
              </a:rPr>
              <a:t> </a:t>
            </a:r>
            <a:r>
              <a:rPr kumimoji="0" lang="en-US" sz="2000" i="0" u="none" strike="noStrike" kern="100" cap="none" spc="0" normalizeH="0" baseline="0" noProof="0" dirty="0">
                <a:ln>
                  <a:noFill/>
                </a:ln>
                <a:solidFill>
                  <a:srgbClr val="000000"/>
                </a:solidFill>
                <a:effectLst/>
                <a:uLnTx/>
                <a:uFillTx/>
                <a:latin typeface="Proxima Nova Alt Rg" panose="02000506030000020004"/>
                <a:ea typeface="Calibri" panose="020F0502020204030204" pitchFamily="34" charset="0"/>
                <a:cs typeface="Times New Roman" panose="02020603050405020304" pitchFamily="18" charset="0"/>
              </a:rPr>
              <a:t>Pre-clinical toxicology study  </a:t>
            </a:r>
          </a:p>
          <a:p>
            <a:pPr lvl="2"/>
            <a:r>
              <a:rPr lang="en-US" sz="1500" kern="100" dirty="0">
                <a:solidFill>
                  <a:srgbClr val="000000"/>
                </a:solidFill>
                <a:latin typeface="Proxima Nova Alt Rg" panose="02000506030000020004"/>
                <a:ea typeface="Calibri" panose="020F0502020204030204" pitchFamily="34" charset="0"/>
                <a:cs typeface="Times New Roman" panose="02020603050405020304" pitchFamily="18" charset="0"/>
              </a:rPr>
              <a:t>C</a:t>
            </a:r>
            <a:r>
              <a:rPr kumimoji="0" lang="en-US" sz="1500" i="0" u="none" strike="noStrike" kern="100" cap="none" spc="0" normalizeH="0" baseline="0" noProof="0" dirty="0" err="1">
                <a:ln>
                  <a:noFill/>
                </a:ln>
                <a:solidFill>
                  <a:srgbClr val="000000"/>
                </a:solidFill>
                <a:effectLst/>
                <a:uLnTx/>
                <a:uFillTx/>
                <a:latin typeface="Proxima Nova Alt Rg" panose="02000506030000020004"/>
                <a:ea typeface="Calibri" panose="020F0502020204030204" pitchFamily="34" charset="0"/>
                <a:cs typeface="Times New Roman" panose="02020603050405020304" pitchFamily="18" charset="0"/>
              </a:rPr>
              <a:t>ritical</a:t>
            </a:r>
            <a:r>
              <a:rPr kumimoji="0" lang="en-US" sz="1500" i="0" u="none" strike="noStrike" kern="100" cap="none" spc="0" normalizeH="0" baseline="0" noProof="0" dirty="0">
                <a:ln>
                  <a:noFill/>
                </a:ln>
                <a:solidFill>
                  <a:srgbClr val="000000"/>
                </a:solidFill>
                <a:effectLst/>
                <a:uLnTx/>
                <a:uFillTx/>
                <a:latin typeface="Proxima Nova Alt Rg" panose="02000506030000020004"/>
                <a:ea typeface="Calibri" panose="020F0502020204030204" pitchFamily="34" charset="0"/>
                <a:cs typeface="Times New Roman" panose="02020603050405020304" pitchFamily="18" charset="0"/>
              </a:rPr>
              <a:t> step to move toward human clinical trials.</a:t>
            </a:r>
          </a:p>
          <a:p>
            <a:pPr lvl="2"/>
            <a:r>
              <a:rPr lang="en-US" sz="1500" kern="100" dirty="0">
                <a:solidFill>
                  <a:srgbClr val="000000"/>
                </a:solidFill>
                <a:latin typeface="Proxima Nova Alt Rg" panose="02000506030000020004"/>
                <a:ea typeface="Calibri" panose="020F0502020204030204" pitchFamily="34" charset="0"/>
                <a:cs typeface="Times New Roman" panose="02020603050405020304" pitchFamily="18" charset="0"/>
              </a:rPr>
              <a:t>D</a:t>
            </a:r>
            <a:r>
              <a:rPr kumimoji="0" lang="en-US" sz="1500" i="0" u="none" strike="noStrike" kern="100" cap="none" spc="0" normalizeH="0" baseline="0" noProof="0" dirty="0" err="1">
                <a:ln>
                  <a:noFill/>
                </a:ln>
                <a:solidFill>
                  <a:srgbClr val="000000"/>
                </a:solidFill>
                <a:effectLst/>
                <a:uLnTx/>
                <a:uFillTx/>
                <a:latin typeface="Proxima Nova Alt Rg" panose="02000506030000020004"/>
                <a:ea typeface="Calibri" panose="020F0502020204030204" pitchFamily="34" charset="0"/>
                <a:cs typeface="Times New Roman" panose="02020603050405020304" pitchFamily="18" charset="0"/>
              </a:rPr>
              <a:t>ata</a:t>
            </a:r>
            <a:r>
              <a:rPr kumimoji="0" lang="en-US" sz="1500" i="0" u="none" strike="noStrike" kern="100" cap="none" spc="0" normalizeH="0" baseline="0" noProof="0" dirty="0">
                <a:ln>
                  <a:noFill/>
                </a:ln>
                <a:solidFill>
                  <a:srgbClr val="000000"/>
                </a:solidFill>
                <a:effectLst/>
                <a:uLnTx/>
                <a:uFillTx/>
                <a:latin typeface="Proxima Nova Alt Rg" panose="02000506030000020004"/>
                <a:ea typeface="Calibri" panose="020F0502020204030204" pitchFamily="34" charset="0"/>
                <a:cs typeface="Times New Roman" panose="02020603050405020304" pitchFamily="18" charset="0"/>
              </a:rPr>
              <a:t> is also a ‘must have’ for strategic partnering discussions.  </a:t>
            </a:r>
          </a:p>
          <a:p>
            <a:pPr lvl="2"/>
            <a:r>
              <a:rPr lang="en-US" sz="1500" kern="100" dirty="0">
                <a:solidFill>
                  <a:srgbClr val="000000"/>
                </a:solidFill>
                <a:latin typeface="Proxima Nova Alt Rg" panose="02000506030000020004"/>
                <a:ea typeface="Calibri" panose="020F0502020204030204" pitchFamily="34" charset="0"/>
                <a:cs typeface="Times New Roman" panose="02020603050405020304" pitchFamily="18" charset="0"/>
              </a:rPr>
              <a:t>T</a:t>
            </a:r>
            <a:r>
              <a:rPr kumimoji="0" lang="en-US" sz="1500" i="0" u="none" strike="noStrike" kern="100" cap="none" spc="0" normalizeH="0" baseline="0" noProof="0" dirty="0" err="1">
                <a:ln>
                  <a:noFill/>
                </a:ln>
                <a:solidFill>
                  <a:srgbClr val="000000"/>
                </a:solidFill>
                <a:effectLst/>
                <a:uLnTx/>
                <a:uFillTx/>
                <a:latin typeface="Proxima Nova Alt Rg" panose="02000506030000020004"/>
                <a:ea typeface="Calibri" panose="020F0502020204030204" pitchFamily="34" charset="0"/>
                <a:cs typeface="Times New Roman" panose="02020603050405020304" pitchFamily="18" charset="0"/>
              </a:rPr>
              <a:t>oxicology</a:t>
            </a:r>
            <a:r>
              <a:rPr kumimoji="0" lang="en-US" sz="1500" i="0" u="none" strike="noStrike" kern="100" cap="none" spc="0" normalizeH="0" baseline="0" noProof="0" dirty="0">
                <a:ln>
                  <a:noFill/>
                </a:ln>
                <a:solidFill>
                  <a:srgbClr val="000000"/>
                </a:solidFill>
                <a:effectLst/>
                <a:uLnTx/>
                <a:uFillTx/>
                <a:latin typeface="Proxima Nova Alt Rg" panose="02000506030000020004"/>
                <a:ea typeface="Calibri" panose="020F0502020204030204" pitchFamily="34" charset="0"/>
                <a:cs typeface="Times New Roman" panose="02020603050405020304" pitchFamily="18" charset="0"/>
              </a:rPr>
              <a:t> </a:t>
            </a:r>
            <a:r>
              <a:rPr lang="en-US" sz="1500" kern="100" dirty="0">
                <a:solidFill>
                  <a:srgbClr val="000000"/>
                </a:solidFill>
                <a:latin typeface="Proxima Nova Alt Rg" panose="02000506030000020004"/>
                <a:ea typeface="Calibri" panose="020F0502020204030204" pitchFamily="34" charset="0"/>
                <a:cs typeface="Times New Roman" panose="02020603050405020304" pitchFamily="18" charset="0"/>
              </a:rPr>
              <a:t>results to date </a:t>
            </a:r>
            <a:r>
              <a:rPr kumimoji="0" lang="en-US" sz="1500" i="0" u="none" strike="noStrike" kern="100" cap="none" spc="0" normalizeH="0" baseline="0" noProof="0" dirty="0">
                <a:ln>
                  <a:noFill/>
                </a:ln>
                <a:solidFill>
                  <a:srgbClr val="000000"/>
                </a:solidFill>
                <a:effectLst/>
                <a:uLnTx/>
                <a:uFillTx/>
                <a:latin typeface="Proxima Nova Alt Rg" panose="02000506030000020004"/>
                <a:ea typeface="Calibri" panose="020F0502020204030204" pitchFamily="34" charset="0"/>
                <a:cs typeface="Times New Roman" panose="02020603050405020304" pitchFamily="18" charset="0"/>
              </a:rPr>
              <a:t>have produced a very clean safety profile</a:t>
            </a:r>
          </a:p>
          <a:p>
            <a:r>
              <a:rPr lang="en-US" kern="100" dirty="0">
                <a:solidFill>
                  <a:srgbClr val="000000"/>
                </a:solidFill>
                <a:latin typeface="Proxima Nova Alt Rg" panose="02000506030000020004"/>
                <a:ea typeface="Calibri" panose="020F0502020204030204" pitchFamily="34" charset="0"/>
                <a:cs typeface="Times New Roman" panose="02020603050405020304" pitchFamily="18" charset="0"/>
              </a:rPr>
              <a:t>3Q/4Q – Explore strategic partnering/licensing opportunities</a:t>
            </a:r>
          </a:p>
          <a:p>
            <a:pPr lvl="2"/>
            <a:r>
              <a:rPr lang="en-US" sz="1500" kern="100" dirty="0">
                <a:solidFill>
                  <a:srgbClr val="000000"/>
                </a:solidFill>
                <a:latin typeface="Proxima Nova Alt Rg" panose="02000506030000020004"/>
                <a:ea typeface="Calibri" panose="020F0502020204030204" pitchFamily="34" charset="0"/>
                <a:cs typeface="Times New Roman" panose="02020603050405020304" pitchFamily="18" charset="0"/>
              </a:rPr>
              <a:t>The PSCA and Toxicology data will add a great deal of value to these efforts</a:t>
            </a:r>
          </a:p>
          <a:p>
            <a:pPr lvl="2"/>
            <a:r>
              <a:rPr lang="en-US" sz="1500" kern="100" dirty="0">
                <a:solidFill>
                  <a:srgbClr val="000000"/>
                </a:solidFill>
                <a:latin typeface="Proxima Nova Alt Rg" panose="02000506030000020004"/>
                <a:ea typeface="Calibri" panose="020F0502020204030204" pitchFamily="34" charset="0"/>
                <a:cs typeface="Times New Roman" panose="02020603050405020304" pitchFamily="18" charset="0"/>
              </a:rPr>
              <a:t>To date, we will have used 3 VERY different warheads to attack three very different disease target</a:t>
            </a:r>
            <a:endParaRPr kumimoji="0" lang="en-US" sz="1500" i="0" u="none" strike="noStrike" kern="100" cap="none" spc="0" normalizeH="0" baseline="0" noProof="0" dirty="0">
              <a:ln>
                <a:noFill/>
              </a:ln>
              <a:solidFill>
                <a:srgbClr val="000000"/>
              </a:solidFill>
              <a:effectLst/>
              <a:uLnTx/>
              <a:uFillTx/>
              <a:latin typeface="Proxima Nova Alt Rg" panose="02000506030000020004"/>
              <a:ea typeface="Calibri" panose="020F0502020204030204" pitchFamily="34" charset="0"/>
              <a:cs typeface="Times New Roman" panose="02020603050405020304" pitchFamily="18" charset="0"/>
            </a:endParaRPr>
          </a:p>
          <a:p>
            <a:r>
              <a:rPr lang="en-US" kern="100" dirty="0">
                <a:solidFill>
                  <a:srgbClr val="000000"/>
                </a:solidFill>
                <a:latin typeface="Proxima Nova Alt Rg" panose="02000506030000020004"/>
                <a:ea typeface="Calibri" panose="020F0502020204030204" pitchFamily="34" charset="0"/>
                <a:cs typeface="Times New Roman" panose="02020603050405020304" pitchFamily="18" charset="0"/>
              </a:rPr>
              <a:t>Pursue additional government funds across the platform</a:t>
            </a:r>
            <a:endParaRPr kumimoji="0" lang="en-US" sz="2000" i="0" u="none" strike="noStrike" kern="100" cap="none" spc="0" normalizeH="0" baseline="0" noProof="0" dirty="0">
              <a:ln>
                <a:noFill/>
              </a:ln>
              <a:solidFill>
                <a:srgbClr val="000000"/>
              </a:solidFill>
              <a:effectLst/>
              <a:uLnTx/>
              <a:uFillTx/>
              <a:latin typeface="Proxima Nova Alt Rg" panose="02000506030000020004"/>
              <a:ea typeface="Calibri" panose="020F0502020204030204" pitchFamily="34" charset="0"/>
              <a:cs typeface="Times New Roman" panose="02020603050405020304" pitchFamily="18" charset="0"/>
            </a:endParaRPr>
          </a:p>
          <a:p>
            <a:endParaRPr kumimoji="0" lang="en-US"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kumimoji="0" lang="en-US"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Rectangle: Rounded Corners 3">
            <a:extLst>
              <a:ext uri="{FF2B5EF4-FFF2-40B4-BE49-F238E27FC236}">
                <a16:creationId xmlns:a16="http://schemas.microsoft.com/office/drawing/2014/main" id="{38B94FBE-8008-9DB4-BC3D-CBD55A9C8806}"/>
              </a:ext>
            </a:extLst>
          </p:cNvPr>
          <p:cNvSpPr/>
          <p:nvPr/>
        </p:nvSpPr>
        <p:spPr>
          <a:xfrm>
            <a:off x="592958" y="1524000"/>
            <a:ext cx="10995471" cy="6347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1600" b="1" i="1" u="none" strike="noStrike" kern="100" cap="none" spc="0" normalizeH="0" baseline="0" noProof="0" dirty="0">
                <a:ln>
                  <a:noFill/>
                </a:ln>
                <a:solidFill>
                  <a:schemeClr val="bg1"/>
                </a:solidFill>
                <a:effectLst/>
                <a:uLnTx/>
                <a:uFillTx/>
                <a:latin typeface="Proxima Nova Alt Rg" panose="02000506030000020004"/>
                <a:ea typeface="Calibri" panose="020F0502020204030204" pitchFamily="34" charset="0"/>
                <a:cs typeface="Times New Roman" panose="02020603050405020304" pitchFamily="18" charset="0"/>
              </a:rPr>
              <a:t>The key objectives in 2025 are designed to drive strategic relationships with biopharma companies                (upfront $, royalties, etc.) and create additional value ahead of our anticipated public offering</a:t>
            </a:r>
          </a:p>
        </p:txBody>
      </p:sp>
    </p:spTree>
    <p:extLst>
      <p:ext uri="{BB962C8B-B14F-4D97-AF65-F5344CB8AC3E}">
        <p14:creationId xmlns:p14="http://schemas.microsoft.com/office/powerpoint/2010/main" val="881682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04FC2-010F-9F3F-1176-9859EFCCCBC7}"/>
              </a:ext>
            </a:extLst>
          </p:cNvPr>
          <p:cNvSpPr>
            <a:spLocks noGrp="1"/>
          </p:cNvSpPr>
          <p:nvPr>
            <p:ph type="title"/>
          </p:nvPr>
        </p:nvSpPr>
        <p:spPr/>
        <p:txBody>
          <a:bodyPr anchor="ctr" anchorCtr="0">
            <a:normAutofit fontScale="90000"/>
          </a:bodyPr>
          <a:lstStyle/>
          <a:p>
            <a:r>
              <a:rPr lang="en-US" dirty="0"/>
              <a:t>2025 – Additional Potential and Significant Value Creating Events and Programs</a:t>
            </a:r>
          </a:p>
        </p:txBody>
      </p:sp>
      <p:sp>
        <p:nvSpPr>
          <p:cNvPr id="5" name="Content Placeholder 4">
            <a:extLst>
              <a:ext uri="{FF2B5EF4-FFF2-40B4-BE49-F238E27FC236}">
                <a16:creationId xmlns:a16="http://schemas.microsoft.com/office/drawing/2014/main" id="{A0425AF5-8ED1-B97C-15F2-591936A9AE4C}"/>
              </a:ext>
            </a:extLst>
          </p:cNvPr>
          <p:cNvSpPr>
            <a:spLocks noGrp="1"/>
          </p:cNvSpPr>
          <p:nvPr>
            <p:ph idx="1"/>
          </p:nvPr>
        </p:nvSpPr>
        <p:spPr/>
        <p:txBody>
          <a:bodyPr/>
          <a:lstStyle/>
          <a:p>
            <a:r>
              <a:rPr lang="en-US" sz="1900" dirty="0">
                <a:latin typeface="Proxima Nova Alt Rg" panose="02000506030000020004"/>
                <a:ea typeface="Calibri" panose="020F0502020204030204" pitchFamily="34" charset="0"/>
                <a:cs typeface="Calibri" panose="020F0502020204030204" pitchFamily="34" charset="0"/>
              </a:rPr>
              <a:t>C</a:t>
            </a:r>
            <a:r>
              <a:rPr lang="en-US" sz="1900" dirty="0">
                <a:effectLst/>
                <a:latin typeface="Proxima Nova Alt Rg" panose="02000506030000020004"/>
                <a:ea typeface="Calibri" panose="020F0502020204030204" pitchFamily="34" charset="0"/>
                <a:cs typeface="Calibri" panose="020F0502020204030204" pitchFamily="34" charset="0"/>
              </a:rPr>
              <a:t>ombination of Voltron’s platform with a large class of immunotherapy compounds with a different mechanism of action than </a:t>
            </a:r>
            <a:r>
              <a:rPr lang="en-US" sz="1900" dirty="0">
                <a:latin typeface="Proxima Nova Alt Rg" panose="02000506030000020004"/>
                <a:ea typeface="Calibri" panose="020F0502020204030204" pitchFamily="34" charset="0"/>
                <a:cs typeface="Calibri" panose="020F0502020204030204" pitchFamily="34" charset="0"/>
              </a:rPr>
              <a:t>C</a:t>
            </a:r>
            <a:r>
              <a:rPr lang="en-US" sz="1900" dirty="0">
                <a:effectLst/>
                <a:latin typeface="Proxima Nova Alt Rg" panose="02000506030000020004"/>
                <a:ea typeface="Calibri" panose="020F0502020204030204" pitchFamily="34" charset="0"/>
                <a:cs typeface="Calibri" panose="020F0502020204030204" pitchFamily="34" charset="0"/>
              </a:rPr>
              <a:t>heckpoint </a:t>
            </a:r>
            <a:r>
              <a:rPr lang="en-US" sz="1900" dirty="0">
                <a:latin typeface="Proxima Nova Alt Rg" panose="02000506030000020004"/>
                <a:ea typeface="Calibri" panose="020F0502020204030204" pitchFamily="34" charset="0"/>
                <a:cs typeface="Calibri" panose="020F0502020204030204" pitchFamily="34" charset="0"/>
              </a:rPr>
              <a:t>I</a:t>
            </a:r>
            <a:r>
              <a:rPr lang="en-US" sz="1900" dirty="0">
                <a:effectLst/>
                <a:latin typeface="Proxima Nova Alt Rg" panose="02000506030000020004"/>
                <a:ea typeface="Calibri" panose="020F0502020204030204" pitchFamily="34" charset="0"/>
                <a:cs typeface="Calibri" panose="020F0502020204030204" pitchFamily="34" charset="0"/>
              </a:rPr>
              <a:t>nhibitors.  </a:t>
            </a:r>
            <a:r>
              <a:rPr lang="en-US" sz="1900" dirty="0">
                <a:latin typeface="Proxima Nova Alt Rg" panose="02000506030000020004"/>
                <a:ea typeface="Calibri" panose="020F0502020204030204" pitchFamily="34" charset="0"/>
                <a:cs typeface="Calibri" panose="020F0502020204030204" pitchFamily="34" charset="0"/>
              </a:rPr>
              <a:t>Promising pre-clinical results were observed with overall improvement of efficacy. </a:t>
            </a:r>
            <a:endParaRPr lang="en-US" sz="1900" dirty="0">
              <a:effectLst/>
              <a:latin typeface="Proxima Nova Alt Rg" panose="02000506030000020004"/>
              <a:ea typeface="Calibri" panose="020F0502020204030204" pitchFamily="34" charset="0"/>
              <a:cs typeface="Calibri" panose="020F0502020204030204" pitchFamily="34" charset="0"/>
            </a:endParaRPr>
          </a:p>
          <a:p>
            <a:pPr lvl="1"/>
            <a:r>
              <a:rPr lang="en-US" sz="1600" dirty="0">
                <a:effectLst/>
                <a:latin typeface="Proxima Nova Alt Rg" panose="02000506030000020004"/>
                <a:ea typeface="Calibri" panose="020F0502020204030204" pitchFamily="34" charset="0"/>
                <a:cs typeface="Calibri" panose="020F0502020204030204" pitchFamily="34" charset="0"/>
              </a:rPr>
              <a:t>The enhancement of market-leading therapies with different and distinct capabilities is a powerful demonstration of the platform’s efficacy and flexibility</a:t>
            </a:r>
          </a:p>
          <a:p>
            <a:r>
              <a:rPr lang="en-US" sz="1900" dirty="0">
                <a:effectLst/>
                <a:latin typeface="Proxima Nova Alt Rg" panose="02000506030000020004"/>
                <a:ea typeface="Calibri" panose="020F0502020204030204" pitchFamily="34" charset="0"/>
                <a:cs typeface="Calibri" panose="020F0502020204030204" pitchFamily="34" charset="0"/>
              </a:rPr>
              <a:t>Exploring additional forms of delivery to expand market potential</a:t>
            </a:r>
          </a:p>
          <a:p>
            <a:pPr lvl="1"/>
            <a:r>
              <a:rPr lang="en-US" sz="1600" dirty="0">
                <a:effectLst/>
                <a:latin typeface="Proxima Nova Alt Rg" panose="02000506030000020004"/>
                <a:ea typeface="Times New Roman" panose="02020603050405020304" pitchFamily="18" charset="0"/>
                <a:cs typeface="Times New Roman" panose="02020603050405020304" pitchFamily="18" charset="0"/>
              </a:rPr>
              <a:t>Successfully conducted extensive preclinical research and development work using microneedle/patch delivery of cancer therapy</a:t>
            </a:r>
            <a:endParaRPr lang="en-US" sz="1600" dirty="0">
              <a:effectLst/>
              <a:latin typeface="Proxima Nova Alt Rg" panose="02000506030000020004"/>
              <a:ea typeface="Aptos" panose="020B0004020202020204" pitchFamily="34" charset="0"/>
              <a:cs typeface="Times New Roman" panose="02020603050405020304" pitchFamily="18" charset="0"/>
            </a:endParaRPr>
          </a:p>
          <a:p>
            <a:r>
              <a:rPr lang="en-US" sz="1900" dirty="0">
                <a:effectLst/>
                <a:latin typeface="Proxima Nova Alt Rg" panose="02000506030000020004"/>
                <a:ea typeface="Calibri" panose="020F0502020204030204" pitchFamily="34" charset="0"/>
                <a:cs typeface="Calibri" panose="020F0502020204030204" pitchFamily="34" charset="0"/>
              </a:rPr>
              <a:t>Pipeline expansion</a:t>
            </a:r>
          </a:p>
          <a:p>
            <a:pPr lvl="1"/>
            <a:r>
              <a:rPr lang="en-US" sz="1600" dirty="0">
                <a:effectLst/>
                <a:latin typeface="Proxima Nova Alt Rg" panose="02000506030000020004"/>
                <a:ea typeface="Times New Roman" panose="02020603050405020304" pitchFamily="18" charset="0"/>
                <a:cs typeface="Times New Roman" panose="02020603050405020304" pitchFamily="18" charset="0"/>
              </a:rPr>
              <a:t>Building on our multiple successes in various cancers, we have initiated additional multi-tumor associated protein targeting (Ovarian and Mesothelioma)</a:t>
            </a:r>
            <a:endParaRPr lang="en-US" sz="1600" dirty="0">
              <a:effectLst/>
              <a:latin typeface="Proxima Nova Alt Rg" panose="02000506030000020004"/>
              <a:ea typeface="Aptos" panose="020B0004020202020204" pitchFamily="34" charset="0"/>
              <a:cs typeface="Times New Roman" panose="02020603050405020304" pitchFamily="18" charset="0"/>
            </a:endParaRPr>
          </a:p>
          <a:p>
            <a:pPr lvl="1"/>
            <a:endParaRPr lang="en-US" dirty="0">
              <a:effectLst/>
              <a:latin typeface="Aptos" panose="020B000402020202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50409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2E6F8-C3DA-2345-3005-3A86B05A4444}"/>
              </a:ext>
            </a:extLst>
          </p:cNvPr>
          <p:cNvSpPr>
            <a:spLocks noGrp="1"/>
          </p:cNvSpPr>
          <p:nvPr>
            <p:ph type="ctrTitle"/>
          </p:nvPr>
        </p:nvSpPr>
        <p:spPr>
          <a:xfrm>
            <a:off x="506874" y="1714500"/>
            <a:ext cx="10949575" cy="1714500"/>
          </a:xfrm>
        </p:spPr>
        <p:txBody>
          <a:bodyPr>
            <a:normAutofit fontScale="90000"/>
          </a:bodyPr>
          <a:lstStyle/>
          <a:p>
            <a:r>
              <a:rPr lang="en-US" dirty="0"/>
              <a:t>The Science Behind the Platform</a:t>
            </a:r>
          </a:p>
        </p:txBody>
      </p:sp>
      <p:sp>
        <p:nvSpPr>
          <p:cNvPr id="3" name="Subtitle 2">
            <a:extLst>
              <a:ext uri="{FF2B5EF4-FFF2-40B4-BE49-F238E27FC236}">
                <a16:creationId xmlns:a16="http://schemas.microsoft.com/office/drawing/2014/main" id="{8F93BD73-2A8B-AA92-20E5-0109FE538756}"/>
              </a:ext>
            </a:extLst>
          </p:cNvPr>
          <p:cNvSpPr>
            <a:spLocks noGrp="1"/>
          </p:cNvSpPr>
          <p:nvPr>
            <p:ph type="subTitle" idx="1"/>
          </p:nvPr>
        </p:nvSpPr>
        <p:spPr>
          <a:xfrm>
            <a:off x="506875" y="3431311"/>
            <a:ext cx="9144000" cy="1655762"/>
          </a:xfrm>
        </p:spPr>
        <p:txBody>
          <a:bodyPr>
            <a:normAutofit/>
          </a:bodyPr>
          <a:lstStyle/>
          <a:p>
            <a:pPr>
              <a:lnSpc>
                <a:spcPct val="100000"/>
              </a:lnSpc>
            </a:pPr>
            <a:r>
              <a:rPr lang="en-US" dirty="0">
                <a:solidFill>
                  <a:schemeClr val="bg1">
                    <a:lumMod val="50000"/>
                  </a:schemeClr>
                </a:solidFill>
              </a:rPr>
              <a:t>The technology elicits and enhances a powerful immune response that can significantly improve efficacy and duration of effect</a:t>
            </a:r>
          </a:p>
        </p:txBody>
      </p:sp>
      <p:grpSp>
        <p:nvGrpSpPr>
          <p:cNvPr id="4" name="Group 3">
            <a:extLst>
              <a:ext uri="{FF2B5EF4-FFF2-40B4-BE49-F238E27FC236}">
                <a16:creationId xmlns:a16="http://schemas.microsoft.com/office/drawing/2014/main" id="{1CE85935-9CF3-F53C-53DA-763CC67BD250}"/>
              </a:ext>
            </a:extLst>
          </p:cNvPr>
          <p:cNvGrpSpPr/>
          <p:nvPr/>
        </p:nvGrpSpPr>
        <p:grpSpPr>
          <a:xfrm>
            <a:off x="514109" y="6346658"/>
            <a:ext cx="11312934" cy="511342"/>
            <a:chOff x="514109" y="6346658"/>
            <a:chExt cx="11312934" cy="511342"/>
          </a:xfrm>
        </p:grpSpPr>
        <p:grpSp>
          <p:nvGrpSpPr>
            <p:cNvPr id="5" name="Group 4">
              <a:extLst>
                <a:ext uri="{FF2B5EF4-FFF2-40B4-BE49-F238E27FC236}">
                  <a16:creationId xmlns:a16="http://schemas.microsoft.com/office/drawing/2014/main" id="{A6466713-7923-F8B0-B60C-DBFDC0803F21}"/>
                </a:ext>
              </a:extLst>
            </p:cNvPr>
            <p:cNvGrpSpPr/>
            <p:nvPr userDrawn="1"/>
          </p:nvGrpSpPr>
          <p:grpSpPr>
            <a:xfrm>
              <a:off x="514109" y="6346658"/>
              <a:ext cx="10049617" cy="454604"/>
              <a:chOff x="-1" y="851000"/>
              <a:chExt cx="11992319" cy="635392"/>
            </a:xfrm>
          </p:grpSpPr>
          <p:sp>
            <p:nvSpPr>
              <p:cNvPr id="8" name="Rectangle 7">
                <a:extLst>
                  <a:ext uri="{FF2B5EF4-FFF2-40B4-BE49-F238E27FC236}">
                    <a16:creationId xmlns:a16="http://schemas.microsoft.com/office/drawing/2014/main" id="{A7ED282A-0195-B46C-CE0B-AD2536684DA4}"/>
                  </a:ext>
                </a:extLst>
              </p:cNvPr>
              <p:cNvSpPr/>
              <p:nvPr userDrawn="1"/>
            </p:nvSpPr>
            <p:spPr>
              <a:xfrm>
                <a:off x="-1" y="860552"/>
                <a:ext cx="10028346" cy="587248"/>
              </a:xfrm>
              <a:custGeom>
                <a:avLst/>
                <a:gdLst>
                  <a:gd name="connsiteX0" fmla="*/ 0 w 9537539"/>
                  <a:gd name="connsiteY0" fmla="*/ 0 h 365125"/>
                  <a:gd name="connsiteX1" fmla="*/ 9537539 w 9537539"/>
                  <a:gd name="connsiteY1" fmla="*/ 0 h 365125"/>
                  <a:gd name="connsiteX2" fmla="*/ 9537539 w 9537539"/>
                  <a:gd name="connsiteY2" fmla="*/ 365125 h 365125"/>
                  <a:gd name="connsiteX3" fmla="*/ 0 w 9537539"/>
                  <a:gd name="connsiteY3" fmla="*/ 365125 h 365125"/>
                  <a:gd name="connsiteX4" fmla="*/ 0 w 9537539"/>
                  <a:gd name="connsiteY4" fmla="*/ 0 h 365125"/>
                  <a:gd name="connsiteX0" fmla="*/ 0 w 9537539"/>
                  <a:gd name="connsiteY0" fmla="*/ 0 h 365125"/>
                  <a:gd name="connsiteX1" fmla="*/ 9537539 w 9537539"/>
                  <a:gd name="connsiteY1" fmla="*/ 0 h 365125"/>
                  <a:gd name="connsiteX2" fmla="*/ 9294470 w 9537539"/>
                  <a:gd name="connsiteY2" fmla="*/ 365125 h 365125"/>
                  <a:gd name="connsiteX3" fmla="*/ 0 w 9537539"/>
                  <a:gd name="connsiteY3" fmla="*/ 365125 h 365125"/>
                  <a:gd name="connsiteX4" fmla="*/ 0 w 9537539"/>
                  <a:gd name="connsiteY4" fmla="*/ 0 h 365125"/>
                  <a:gd name="connsiteX0" fmla="*/ 0 w 9537539"/>
                  <a:gd name="connsiteY0" fmla="*/ 0 h 386894"/>
                  <a:gd name="connsiteX1" fmla="*/ 9537539 w 9537539"/>
                  <a:gd name="connsiteY1" fmla="*/ 0 h 386894"/>
                  <a:gd name="connsiteX2" fmla="*/ 9440201 w 9537539"/>
                  <a:gd name="connsiteY2" fmla="*/ 386894 h 386894"/>
                  <a:gd name="connsiteX3" fmla="*/ 0 w 9537539"/>
                  <a:gd name="connsiteY3" fmla="*/ 365125 h 386894"/>
                  <a:gd name="connsiteX4" fmla="*/ 0 w 9537539"/>
                  <a:gd name="connsiteY4" fmla="*/ 0 h 386894"/>
                  <a:gd name="connsiteX0" fmla="*/ 0 w 9537539"/>
                  <a:gd name="connsiteY0" fmla="*/ 0 h 381490"/>
                  <a:gd name="connsiteX1" fmla="*/ 9537539 w 9537539"/>
                  <a:gd name="connsiteY1" fmla="*/ 0 h 381490"/>
                  <a:gd name="connsiteX2" fmla="*/ 9502280 w 9537539"/>
                  <a:gd name="connsiteY2" fmla="*/ 381490 h 381490"/>
                  <a:gd name="connsiteX3" fmla="*/ 0 w 9537539"/>
                  <a:gd name="connsiteY3" fmla="*/ 365125 h 381490"/>
                  <a:gd name="connsiteX4" fmla="*/ 0 w 9537539"/>
                  <a:gd name="connsiteY4" fmla="*/ 0 h 381490"/>
                  <a:gd name="connsiteX0" fmla="*/ 0 w 9537539"/>
                  <a:gd name="connsiteY0" fmla="*/ 0 h 388327"/>
                  <a:gd name="connsiteX1" fmla="*/ 9537539 w 9537539"/>
                  <a:gd name="connsiteY1" fmla="*/ 0 h 388327"/>
                  <a:gd name="connsiteX2" fmla="*/ 9386327 w 9537539"/>
                  <a:gd name="connsiteY2" fmla="*/ 388327 h 388327"/>
                  <a:gd name="connsiteX3" fmla="*/ 0 w 9537539"/>
                  <a:gd name="connsiteY3" fmla="*/ 365125 h 388327"/>
                  <a:gd name="connsiteX4" fmla="*/ 0 w 9537539"/>
                  <a:gd name="connsiteY4" fmla="*/ 0 h 388327"/>
                  <a:gd name="connsiteX0" fmla="*/ 0 w 9537539"/>
                  <a:gd name="connsiteY0" fmla="*/ 0 h 395164"/>
                  <a:gd name="connsiteX1" fmla="*/ 9537539 w 9537539"/>
                  <a:gd name="connsiteY1" fmla="*/ 0 h 395164"/>
                  <a:gd name="connsiteX2" fmla="*/ 9463629 w 9537539"/>
                  <a:gd name="connsiteY2" fmla="*/ 395164 h 395164"/>
                  <a:gd name="connsiteX3" fmla="*/ 0 w 9537539"/>
                  <a:gd name="connsiteY3" fmla="*/ 365125 h 395164"/>
                  <a:gd name="connsiteX4" fmla="*/ 0 w 9537539"/>
                  <a:gd name="connsiteY4" fmla="*/ 0 h 395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7539" h="395164">
                    <a:moveTo>
                      <a:pt x="0" y="0"/>
                    </a:moveTo>
                    <a:lnTo>
                      <a:pt x="9537539" y="0"/>
                    </a:lnTo>
                    <a:lnTo>
                      <a:pt x="9463629" y="395164"/>
                    </a:lnTo>
                    <a:lnTo>
                      <a:pt x="0" y="365125"/>
                    </a:lnTo>
                    <a:lnTo>
                      <a:pt x="0" y="0"/>
                    </a:lnTo>
                    <a:close/>
                  </a:path>
                </a:pathLst>
              </a:custGeom>
              <a:gradFill flip="none" rotWithShape="1">
                <a:gsLst>
                  <a:gs pos="0">
                    <a:schemeClr val="accent4"/>
                  </a:gs>
                  <a:gs pos="37000">
                    <a:schemeClr val="accent5"/>
                  </a:gs>
                  <a:gs pos="81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ompany name&#10;&#10;Description automatically generated">
                <a:extLst>
                  <a:ext uri="{FF2B5EF4-FFF2-40B4-BE49-F238E27FC236}">
                    <a16:creationId xmlns:a16="http://schemas.microsoft.com/office/drawing/2014/main" id="{C9A900D3-3984-2992-0E46-C327ACDE16A5}"/>
                  </a:ext>
                </a:extLst>
              </p:cNvPr>
              <p:cNvPicPr>
                <a:picLocks noChangeAspect="1"/>
              </p:cNvPicPr>
              <p:nvPr userDrawn="1"/>
            </p:nvPicPr>
            <p:blipFill rotWithShape="1">
              <a:blip r:embed="rId2"/>
              <a:srcRect l="9887" t="35105" r="8931" b="35528"/>
              <a:stretch/>
            </p:blipFill>
            <p:spPr>
              <a:xfrm>
                <a:off x="10235860" y="851000"/>
                <a:ext cx="1756458" cy="635392"/>
              </a:xfrm>
              <a:prstGeom prst="rect">
                <a:avLst/>
              </a:prstGeom>
            </p:spPr>
          </p:pic>
        </p:grpSp>
        <p:pic>
          <p:nvPicPr>
            <p:cNvPr id="6" name="Picture 6" descr="Massachusetts General Hospital - Wikipedia">
              <a:extLst>
                <a:ext uri="{FF2B5EF4-FFF2-40B4-BE49-F238E27FC236}">
                  <a16:creationId xmlns:a16="http://schemas.microsoft.com/office/drawing/2014/main" id="{DB703792-37F6-6ADC-BD4B-EA3158F72D7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93905" y="6414356"/>
              <a:ext cx="433138" cy="4152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arvard University - Wikipedia">
              <a:extLst>
                <a:ext uri="{FF2B5EF4-FFF2-40B4-BE49-F238E27FC236}">
                  <a16:creationId xmlns:a16="http://schemas.microsoft.com/office/drawing/2014/main" id="{034B5B1D-6F4D-FEC0-B822-0FCBBA3AC3D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74227" y="6346658"/>
              <a:ext cx="528033" cy="51134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75568835"/>
      </p:ext>
    </p:extLst>
  </p:cSld>
  <p:clrMapOvr>
    <a:masterClrMapping/>
  </p:clrMapOvr>
</p:sld>
</file>

<file path=ppt/theme/theme1.xml><?xml version="1.0" encoding="utf-8"?>
<a:theme xmlns:a="http://schemas.openxmlformats.org/drawingml/2006/main" name="1_Office Theme">
  <a:themeElements>
    <a:clrScheme name="Lucius Partners Color Palette 1">
      <a:dk1>
        <a:srgbClr val="000000"/>
      </a:dk1>
      <a:lt1>
        <a:srgbClr val="FFFFFF"/>
      </a:lt1>
      <a:dk2>
        <a:srgbClr val="1B2855"/>
      </a:dk2>
      <a:lt2>
        <a:srgbClr val="FFFFFF"/>
      </a:lt2>
      <a:accent1>
        <a:srgbClr val="27388D"/>
      </a:accent1>
      <a:accent2>
        <a:srgbClr val="82B739"/>
      </a:accent2>
      <a:accent3>
        <a:srgbClr val="1B2855"/>
      </a:accent3>
      <a:accent4>
        <a:srgbClr val="82B739"/>
      </a:accent4>
      <a:accent5>
        <a:srgbClr val="27388D"/>
      </a:accent5>
      <a:accent6>
        <a:srgbClr val="1B285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cius Partners PowerPoint, Template 1" id="{99E20F93-B9BF-FE49-A4EE-50FA4AE7F4EE}" vid="{CE89C186-3B72-6347-9419-D45DCA8CB5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691f251d-b69d-411b-a845-ef64dbea4d0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E3DBD7AEFC674795332F549694A35D" ma:contentTypeVersion="5" ma:contentTypeDescription="Create a new document." ma:contentTypeScope="" ma:versionID="2c816244726571cb13629079756b24e4">
  <xsd:schema xmlns:xsd="http://www.w3.org/2001/XMLSchema" xmlns:xs="http://www.w3.org/2001/XMLSchema" xmlns:p="http://schemas.microsoft.com/office/2006/metadata/properties" xmlns:ns3="691f251d-b69d-411b-a845-ef64dbea4d00" targetNamespace="http://schemas.microsoft.com/office/2006/metadata/properties" ma:root="true" ma:fieldsID="7bc483b088af6d3224483a9049ff7214" ns3:_="">
    <xsd:import namespace="691f251d-b69d-411b-a845-ef64dbea4d00"/>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1f251d-b69d-411b-a845-ef64dbea4d00"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_activity" ma:index="1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897287-FD64-4BE1-829F-F1A28FAA5090}">
  <ds:schemaRefs>
    <ds:schemaRef ds:uri="http://purl.org/dc/dcmitype/"/>
    <ds:schemaRef ds:uri="691f251d-b69d-411b-a845-ef64dbea4d00"/>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CB93ABBD-32AB-4180-8441-A335D90F14A0}">
  <ds:schemaRefs>
    <ds:schemaRef ds:uri="http://schemas.microsoft.com/sharepoint/v3/contenttype/forms"/>
  </ds:schemaRefs>
</ds:datastoreItem>
</file>

<file path=customXml/itemProps3.xml><?xml version="1.0" encoding="utf-8"?>
<ds:datastoreItem xmlns:ds="http://schemas.openxmlformats.org/officeDocument/2006/customXml" ds:itemID="{D3B9997A-BC85-4687-9401-5346BEC0BF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1f251d-b69d-411b-a845-ef64dbea4d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2543</TotalTime>
  <Words>3185</Words>
  <Application>Microsoft Office PowerPoint</Application>
  <PresentationFormat>Widescreen</PresentationFormat>
  <Paragraphs>433</Paragraphs>
  <Slides>28</Slides>
  <Notes>10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9" baseType="lpstr">
      <vt:lpstr>Aptos</vt:lpstr>
      <vt:lpstr>Arial</vt:lpstr>
      <vt:lpstr>Avenir Next LT Pro Light</vt:lpstr>
      <vt:lpstr>Calibri</vt:lpstr>
      <vt:lpstr>Calibri Light</vt:lpstr>
      <vt:lpstr>Century Gothic</vt:lpstr>
      <vt:lpstr>Courier New</vt:lpstr>
      <vt:lpstr>Proxima Nova Alt Rg</vt:lpstr>
      <vt:lpstr>Wingdings</vt:lpstr>
      <vt:lpstr>1_Office Theme</vt:lpstr>
      <vt:lpstr>Worksheet</vt:lpstr>
      <vt:lpstr>Voltron Therapeutics</vt:lpstr>
      <vt:lpstr>Disclaimer and Safe Harbor</vt:lpstr>
      <vt:lpstr>Voltron Corporate Overview</vt:lpstr>
      <vt:lpstr>Voltron Corporate Overview Con’t</vt:lpstr>
      <vt:lpstr>Voltron Team – An Outstanding Track Record Highly experienced Voltron team driving this initiative has collectively filed more than 70 INDs, executed 130+ clinical trials, authored more than 500 scientific papers, and contributed to 15 product approvals and 16 product launches</vt:lpstr>
      <vt:lpstr>Shareholder Value Creation</vt:lpstr>
      <vt:lpstr>2025 – Key Objectives and Milestones</vt:lpstr>
      <vt:lpstr>2025 – Additional Potential and Significant Value Creating Events and Programs</vt:lpstr>
      <vt:lpstr>The Science Behind the Platform</vt:lpstr>
      <vt:lpstr>Proprietary Platform Has Two Components: Fixed &amp; Variable</vt:lpstr>
      <vt:lpstr>Voltron’s Technology Utilizes Key Component MtbHSP-70</vt:lpstr>
      <vt:lpstr>Immune Activating VTX-OP4 &amp; VTX-067 Components</vt:lpstr>
      <vt:lpstr>MtbHSP-70 Unique Adjuvant Drives Robust Immune Engagement &amp; Response to Tumors and Pathogens  </vt:lpstr>
      <vt:lpstr>Platform Study Data: Voltron’s Immune Activation Technology Platform Generated Robust Immune Response and Significantly Increased Survival vs Gold Standard Alum</vt:lpstr>
      <vt:lpstr>PowerPoint Presentation</vt:lpstr>
      <vt:lpstr>Voltron Therapeutics Pipeline</vt:lpstr>
      <vt:lpstr>Voltron Received $5.88M Award from the Department of Defense (DoD) in June 2023</vt:lpstr>
      <vt:lpstr>Voltron Technology Platform: Immuno-Oncology Pipeline</vt:lpstr>
      <vt:lpstr>Voltron Oncology Pipeline Overview</vt:lpstr>
      <vt:lpstr>Market Opportunity Overview</vt:lpstr>
      <vt:lpstr>PowerPoint Presentation</vt:lpstr>
      <vt:lpstr>Proof-of-Concept (POC) VTX-067 HPV E6/E7 Demonstrated Significant Improvement in Survival as Monotherapy and in Combination with PD-1 in Tumor Mouse Model Study</vt:lpstr>
      <vt:lpstr>POC VTX-067 HPV E6/E7 Demonstrated Significant Reduction in Tumor Growth as a Monotherapy and in Combination with a PD-1 in Mouse Model Study </vt:lpstr>
      <vt:lpstr>PowerPoint Presentation</vt:lpstr>
      <vt:lpstr>POC VTX-067 HPV E6/E7 Tumor Mouse Model Study Summary of Positive Results</vt:lpstr>
      <vt:lpstr>VTX-067 Pre-IND FDA Meeting: FDA Response=Platform Validation (Value of Our CMC/Peptide Selection, Etc.)</vt:lpstr>
      <vt:lpstr>Voltron Summary Highlights  </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Voltron Therapeutics</dc:title>
  <dc:creator>Korner, Will Harris</dc:creator>
  <cp:lastModifiedBy>Noah Kanfer</cp:lastModifiedBy>
  <cp:revision>47</cp:revision>
  <dcterms:created xsi:type="dcterms:W3CDTF">2024-07-30T20:48:13Z</dcterms:created>
  <dcterms:modified xsi:type="dcterms:W3CDTF">2025-07-22T15:37:09Z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0x010100EAE3DBD7AEFC674795332F549694A35D</vt:lpwstr>
  </property>
</Properties>
</file>